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7" r:id="rId2"/>
    <p:sldId id="1214" r:id="rId3"/>
    <p:sldId id="1215" r:id="rId4"/>
    <p:sldId id="1216" r:id="rId5"/>
    <p:sldId id="1218" r:id="rId6"/>
    <p:sldId id="1242" r:id="rId7"/>
    <p:sldId id="1209" r:id="rId8"/>
    <p:sldId id="1210" r:id="rId9"/>
    <p:sldId id="1223" r:id="rId10"/>
    <p:sldId id="1244" r:id="rId11"/>
    <p:sldId id="1222" r:id="rId12"/>
    <p:sldId id="1246" r:id="rId13"/>
    <p:sldId id="1201" r:id="rId14"/>
    <p:sldId id="1248" r:id="rId15"/>
    <p:sldId id="1226" r:id="rId16"/>
    <p:sldId id="1239" r:id="rId17"/>
    <p:sldId id="1237" r:id="rId18"/>
    <p:sldId id="1225" r:id="rId19"/>
    <p:sldId id="1249" r:id="rId20"/>
    <p:sldId id="1232" r:id="rId21"/>
    <p:sldId id="1229" r:id="rId22"/>
    <p:sldId id="1250" r:id="rId23"/>
    <p:sldId id="1205" r:id="rId24"/>
    <p:sldId id="1206" r:id="rId25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63" roundtripDataSignature="AMtx7mhLB/D9Lk8reSZGBruHfSV1sNDPk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8B04FDC-DCBC-3BA6-7309-200A4372F75F}" name="Ish K Jain" initials="IJ" userId="S::ikjain@UCSD.EDU::8be2e825-6e87-47e8-b87c-bd37f4a79ef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2956A3FD-C570-41D6-9156-EB12450DF014}">
  <a:tblStyle styleId="{2956A3FD-C570-41D6-9156-EB12450DF014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472C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472C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0492"/>
  </p:normalViewPr>
  <p:slideViewPr>
    <p:cSldViewPr snapToGrid="0">
      <p:cViewPr varScale="1">
        <p:scale>
          <a:sx n="121" d="100"/>
          <a:sy n="121" d="100"/>
        </p:scale>
        <p:origin x="13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63" Type="http://customschemas.google.com/relationships/presentationmetadata" Target="metadata"/><Relationship Id="rId68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6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64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2.jpeg>
</file>

<file path=ppt/media/image34.jpeg>
</file>

<file path=ppt/media/image36.png>
</file>

<file path=ppt/media/image37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6433793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85073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>
                  <a:buClr>
                    <a:srgbClr val="002060"/>
                  </a:buClr>
                  <a:buFont typeface="Wingdings" pitchFamily="2" charset="2"/>
                  <a:buChar char="v"/>
                </a:pPr>
                <a:r>
                  <a:rPr lang="en-US" sz="1600" b="1"/>
                  <a:t>Requirements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 </m:t>
                    </m:r>
                  </m:oMath>
                </a14:m>
                <a:r>
                  <a:rPr lang="en-US" sz="1400" b="1"/>
                  <a:t>Full spectrum usage</a:t>
                </a:r>
                <a:r>
                  <a:rPr lang="en-US" sz="1400"/>
                  <a:t> requires efficient usage of full bandwidth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 </m:t>
                    </m:r>
                  </m:oMath>
                </a14:m>
                <a:r>
                  <a:rPr lang="en-US" sz="1400" b="1"/>
                  <a:t>No coverage gaps</a:t>
                </a:r>
                <a:r>
                  <a:rPr lang="en-US" sz="1400"/>
                  <a:t> mandates ability to serve users in all directions</a:t>
                </a:r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>
                  <a:buClr>
                    <a:srgbClr val="002060"/>
                  </a:buClr>
                  <a:buFont typeface="Wingdings" pitchFamily="2" charset="2"/>
                  <a:buChar char="v"/>
                </a:pPr>
                <a:r>
                  <a:rPr lang="en-US" sz="1600" b="1"/>
                  <a:t>Requirements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:r>
                  <a:rPr lang="en-US" sz="14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⟹ </a:t>
                </a:r>
                <a:r>
                  <a:rPr lang="en-US" sz="1400" b="1"/>
                  <a:t>Full spectrum usage</a:t>
                </a:r>
                <a:r>
                  <a:rPr lang="en-US" sz="1400"/>
                  <a:t> requires efficient usage of full bandwidth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:r>
                  <a:rPr lang="en-US" sz="14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⟹ </a:t>
                </a:r>
                <a:r>
                  <a:rPr lang="en-US" sz="1400" b="1"/>
                  <a:t>No coverage gaps</a:t>
                </a:r>
                <a:r>
                  <a:rPr lang="en-US" sz="1400"/>
                  <a:t> mandates ability to serve users in all directions</a:t>
                </a:r>
                <a:endParaRPr lang="en-US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24536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>
                  <a:buClr>
                    <a:srgbClr val="002060"/>
                  </a:buClr>
                  <a:buFont typeface="Wingdings" pitchFamily="2" charset="2"/>
                  <a:buChar char="v"/>
                </a:pPr>
                <a:r>
                  <a:rPr lang="en-US" sz="1600" b="1" dirty="0"/>
                  <a:t>Requirements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 </m:t>
                    </m:r>
                  </m:oMath>
                </a14:m>
                <a:r>
                  <a:rPr lang="en-US" sz="1400" b="1" dirty="0"/>
                  <a:t>Full spectrum usage</a:t>
                </a:r>
                <a:r>
                  <a:rPr lang="en-US" sz="1400" dirty="0"/>
                  <a:t> requires efficient usage of full bandwidth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 </m:t>
                    </m:r>
                  </m:oMath>
                </a14:m>
                <a:r>
                  <a:rPr lang="en-US" sz="1400" b="1" dirty="0"/>
                  <a:t>No coverage gaps</a:t>
                </a:r>
                <a:r>
                  <a:rPr lang="en-US" sz="1400" dirty="0"/>
                  <a:t> mandates ability to serve users in all directions</a:t>
                </a:r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>
                  <a:buClr>
                    <a:srgbClr val="002060"/>
                  </a:buClr>
                  <a:buFont typeface="Wingdings" pitchFamily="2" charset="2"/>
                  <a:buChar char="v"/>
                </a:pPr>
                <a:r>
                  <a:rPr lang="en-US" sz="1600" b="1"/>
                  <a:t>Requirements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:r>
                  <a:rPr lang="en-US" sz="14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⟹ </a:t>
                </a:r>
                <a:r>
                  <a:rPr lang="en-US" sz="1400" b="1"/>
                  <a:t>Full spectrum usage</a:t>
                </a:r>
                <a:r>
                  <a:rPr lang="en-US" sz="1400"/>
                  <a:t> requires efficient usage of full bandwidth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:r>
                  <a:rPr lang="en-US" sz="140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⟹ </a:t>
                </a:r>
                <a:r>
                  <a:rPr lang="en-US" sz="1400" b="1"/>
                  <a:t>No coverage gaps</a:t>
                </a:r>
                <a:r>
                  <a:rPr lang="en-US" sz="1400"/>
                  <a:t> mandates ability to serve users in all directions</a:t>
                </a:r>
                <a:endParaRPr lang="en-US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3328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574781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90249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187768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06104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8157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1007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34285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3941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93063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2380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8417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74013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Q)Are in-band and co-channel interference same?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295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2382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7"/>
          <p:cNvSpPr/>
          <p:nvPr/>
        </p:nvSpPr>
        <p:spPr>
          <a:xfrm>
            <a:off x="12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7"/>
          <p:cNvSpPr txBox="1">
            <a:spLocks noGrp="1"/>
          </p:cNvSpPr>
          <p:nvPr>
            <p:ph type="ctrTitle"/>
          </p:nvPr>
        </p:nvSpPr>
        <p:spPr>
          <a:xfrm>
            <a:off x="822960" y="1553308"/>
            <a:ext cx="7543800" cy="1690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45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dt" idx="10"/>
          </p:nvPr>
        </p:nvSpPr>
        <p:spPr>
          <a:xfrm>
            <a:off x="822961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IN"/>
              <a:t>Rohith Reddy Vennam</a:t>
            </a: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8" name="Google Shape;38;p7"/>
          <p:cNvCxnSpPr/>
          <p:nvPr/>
        </p:nvCxnSpPr>
        <p:spPr>
          <a:xfrm>
            <a:off x="905744" y="3257550"/>
            <a:ext cx="74067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6" name="Picture 2" descr="http://wcsng.ucsd.edu/images/logopic/logo_black_full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344" y="190468"/>
            <a:ext cx="1222374" cy="1257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408113" y="268799"/>
            <a:ext cx="3414858" cy="1100905"/>
            <a:chOff x="408112" y="127144"/>
            <a:chExt cx="4162700" cy="1341999"/>
          </a:xfrm>
        </p:grpSpPr>
        <p:pic>
          <p:nvPicPr>
            <p:cNvPr id="1028" name="Picture 4" descr="https://jacobsschool.ucsd.edu/news/news_resources/resources_logos/logo_files/ECE/Digital/JPG/UCSDLogo_JSOE-ElectricalComputerEng_BlueGold_Web.jpg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14722" y="362918"/>
              <a:ext cx="2756090" cy="8704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Google Shape;109;g791543fb85_0_191"/>
            <p:cNvPicPr preferRelativeResize="0"/>
            <p:nvPr userDrawn="1"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8112" y="127144"/>
              <a:ext cx="1341999" cy="13419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userDrawn="1">
  <p:cSld name="One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822950" y="214951"/>
            <a:ext cx="7543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822960" y="1112108"/>
            <a:ext cx="7543790" cy="3289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Wingdings" panose="05000000000000000000" pitchFamily="2" charset="2"/>
              <a:buChar char="v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822961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IN"/>
              <a:t>Rohith Reddy Vennam</a:t>
            </a:r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 preserve="1">
  <p:cSld name="1_Two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822950" y="214951"/>
            <a:ext cx="7543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37032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2"/>
          </p:nvPr>
        </p:nvSpPr>
        <p:spPr>
          <a:xfrm>
            <a:off x="4663440" y="1384302"/>
            <a:ext cx="37032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822961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IN"/>
              <a:t>Rohith Reddy Vennam</a:t>
            </a:r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41763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>
            <a:spLocks noGrp="1"/>
          </p:cNvSpPr>
          <p:nvPr>
            <p:ph type="title"/>
          </p:nvPr>
        </p:nvSpPr>
        <p:spPr>
          <a:xfrm>
            <a:off x="822950" y="214951"/>
            <a:ext cx="7543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1"/>
          </p:nvPr>
        </p:nvSpPr>
        <p:spPr>
          <a:xfrm>
            <a:off x="822960" y="1384539"/>
            <a:ext cx="3703200" cy="5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body" idx="2"/>
          </p:nvPr>
        </p:nvSpPr>
        <p:spPr>
          <a:xfrm>
            <a:off x="822960" y="1936750"/>
            <a:ext cx="3703200" cy="24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3"/>
          </p:nvPr>
        </p:nvSpPr>
        <p:spPr>
          <a:xfrm>
            <a:off x="4663440" y="1384539"/>
            <a:ext cx="3703200" cy="5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4"/>
          </p:nvPr>
        </p:nvSpPr>
        <p:spPr>
          <a:xfrm>
            <a:off x="4663440" y="1936750"/>
            <a:ext cx="3703200" cy="24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dt" idx="10"/>
          </p:nvPr>
        </p:nvSpPr>
        <p:spPr>
          <a:xfrm>
            <a:off x="822961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IN"/>
              <a:t>Rohith Reddy Vennam</a:t>
            </a:r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/>
          <p:nvPr/>
        </p:nvSpPr>
        <p:spPr>
          <a:xfrm>
            <a:off x="13" y="0"/>
            <a:ext cx="3038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2"/>
          <p:cNvSpPr/>
          <p:nvPr/>
        </p:nvSpPr>
        <p:spPr>
          <a:xfrm>
            <a:off x="3030053" y="0"/>
            <a:ext cx="48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1"/>
          </p:nvPr>
        </p:nvSpPr>
        <p:spPr>
          <a:xfrm>
            <a:off x="3460237" y="548640"/>
            <a:ext cx="50094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2"/>
          </p:nvPr>
        </p:nvSpPr>
        <p:spPr>
          <a:xfrm>
            <a:off x="342900" y="2194560"/>
            <a:ext cx="2400300" cy="2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349134" y="4844839"/>
            <a:ext cx="196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ftr" idx="11"/>
          </p:nvPr>
        </p:nvSpPr>
        <p:spPr>
          <a:xfrm>
            <a:off x="3600450" y="4844839"/>
            <a:ext cx="3486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IN"/>
              <a:t>Rohith Reddy Vennam</a:t>
            </a:r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7E5D96-B0C9-B245-AD8A-6F230F7A5B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9090"/>
          <a:stretch/>
        </p:blipFill>
        <p:spPr>
          <a:xfrm>
            <a:off x="8582593" y="4772420"/>
            <a:ext cx="499624" cy="34631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/>
          <p:nvPr/>
        </p:nvSpPr>
        <p:spPr>
          <a:xfrm>
            <a:off x="0" y="3714750"/>
            <a:ext cx="9141600" cy="142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3"/>
          <p:cNvSpPr/>
          <p:nvPr/>
        </p:nvSpPr>
        <p:spPr>
          <a:xfrm>
            <a:off x="12" y="368630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822960" y="3806190"/>
            <a:ext cx="7589400" cy="6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>
            <a:spLocks noGrp="1"/>
          </p:cNvSpPr>
          <p:nvPr>
            <p:ph type="pic" idx="2"/>
          </p:nvPr>
        </p:nvSpPr>
        <p:spPr>
          <a:xfrm>
            <a:off x="12" y="0"/>
            <a:ext cx="9144000" cy="36864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1"/>
          </p:nvPr>
        </p:nvSpPr>
        <p:spPr>
          <a:xfrm>
            <a:off x="822959" y="4430268"/>
            <a:ext cx="7589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dt" idx="10"/>
          </p:nvPr>
        </p:nvSpPr>
        <p:spPr>
          <a:xfrm>
            <a:off x="822961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IN"/>
              <a:t>Rohith Reddy Vennam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>
            <a:spLocks noGrp="1"/>
          </p:cNvSpPr>
          <p:nvPr>
            <p:ph type="title"/>
          </p:nvPr>
        </p:nvSpPr>
        <p:spPr>
          <a:xfrm>
            <a:off x="822950" y="214951"/>
            <a:ext cx="7543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body" idx="1"/>
          </p:nvPr>
        </p:nvSpPr>
        <p:spPr>
          <a:xfrm rot="5400000">
            <a:off x="3086160" y="-878899"/>
            <a:ext cx="301740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dt" idx="10"/>
          </p:nvPr>
        </p:nvSpPr>
        <p:spPr>
          <a:xfrm>
            <a:off x="822961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IN"/>
              <a:t>Rohith Reddy Vennam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2382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12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 rot="5400000">
            <a:off x="5370600" y="1484234"/>
            <a:ext cx="43179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 rot="5400000">
            <a:off x="1370025" y="-430366"/>
            <a:ext cx="43179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dt" idx="10"/>
          </p:nvPr>
        </p:nvSpPr>
        <p:spPr>
          <a:xfrm>
            <a:off x="822961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IN"/>
              <a:t>Rohith Reddy Vennam</a:t>
            </a:r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" name="Picture 6" descr="https://jacobsschool.ucsd.edu/news/news_resources/resources_logos/logo_files/ECE/Digital/PNG/UCSDLogo_JSOE-ElectricalComputerEng_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26" y="4820078"/>
            <a:ext cx="871100" cy="275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http://wcsng.ucsd.edu/images/logopic/logo_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657" y="4820766"/>
            <a:ext cx="336820" cy="302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4"/>
          <p:cNvSpPr/>
          <p:nvPr/>
        </p:nvSpPr>
        <p:spPr>
          <a:xfrm>
            <a:off x="0" y="4750736"/>
            <a:ext cx="9144000" cy="4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4"/>
          <p:cNvSpPr txBox="1">
            <a:spLocks noGrp="1"/>
          </p:cNvSpPr>
          <p:nvPr>
            <p:ph type="title"/>
          </p:nvPr>
        </p:nvSpPr>
        <p:spPr>
          <a:xfrm>
            <a:off x="822950" y="214951"/>
            <a:ext cx="7543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000"/>
              <a:buFont typeface="Calibri"/>
              <a:buNone/>
              <a:defRPr sz="3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body" idx="1"/>
          </p:nvPr>
        </p:nvSpPr>
        <p:spPr>
          <a:xfrm>
            <a:off x="822950" y="914775"/>
            <a:ext cx="75438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22961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IN"/>
              <a:t>Rohith Reddy Vennam</a:t>
            </a:r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" name="Google Shape;17;p4"/>
          <p:cNvCxnSpPr/>
          <p:nvPr/>
        </p:nvCxnSpPr>
        <p:spPr>
          <a:xfrm>
            <a:off x="895149" y="846184"/>
            <a:ext cx="74751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" name="Picture 6" descr="https://jacobsschool.ucsd.edu/news/news_resources/resources_logos/logo_files/ECE/Digital/PNG/UCSDLogo_JSOE-ElectricalComputerEng_White.png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26" y="4820078"/>
            <a:ext cx="871100" cy="275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8" descr="http://wcsng.ucsd.edu/images/logopic/logo_white.png"/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657" y="4820766"/>
            <a:ext cx="336820" cy="302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60" r:id="rId3"/>
    <p:sldLayoutId id="2147483654" r:id="rId4"/>
    <p:sldLayoutId id="2147483656" r:id="rId5"/>
    <p:sldLayoutId id="2147483657" r:id="rId6"/>
    <p:sldLayoutId id="2147483658" r:id="rId7"/>
    <p:sldLayoutId id="2147483659" r:id="rId8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10/red-square-error-warning-icon-by-molumen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en/check-mark-well-icon-internet-2180770/" TargetMode="Externa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hyperlink" Target="https://commons.wikimedia.org/wiki/File:FP_Satellite_icon.sv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hyperlink" Target="https://openclipart.org/detail/146155/fwd__bubble_hand_drawn-by-rejon-177666" TargetMode="Externa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clipart.org/detail/146155/fwd__bubble_hand_drawn-by-rejon-177666" TargetMode="External"/><Relationship Id="rId3" Type="http://schemas.openxmlformats.org/officeDocument/2006/relationships/image" Target="../media/image20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emf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eepngimg.com/png/33756-mountains-hd" TargetMode="External"/><Relationship Id="rId5" Type="http://schemas.openxmlformats.org/officeDocument/2006/relationships/image" Target="../media/image9.png"/><Relationship Id="rId10" Type="http://schemas.openxmlformats.org/officeDocument/2006/relationships/hyperlink" Target="https://pixabay.com/en/check-mark-well-icon-internet-2180770/" TargetMode="External"/><Relationship Id="rId4" Type="http://schemas.microsoft.com/office/2007/relationships/hdphoto" Target="../media/hdphoto1.wdp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17.png"/><Relationship Id="rId7" Type="http://schemas.openxmlformats.org/officeDocument/2006/relationships/hyperlink" Target="https://commons.wikimedia.org/wiki/File:FP_Satellite_icon.sv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hyperlink" Target="https://openclipart.org/detail/146155/fwd__bubble_hand_drawn-by-rejon-177666" TargetMode="External"/><Relationship Id="rId4" Type="http://schemas.openxmlformats.org/officeDocument/2006/relationships/image" Target="../media/image15.png"/><Relationship Id="rId9" Type="http://schemas.openxmlformats.org/officeDocument/2006/relationships/hyperlink" Target="https://wcsng.ucsd.edu/mmsubarray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en/check-mark-well-icon-internet-2180770/" TargetMode="External"/><Relationship Id="rId3" Type="http://schemas.openxmlformats.org/officeDocument/2006/relationships/image" Target="../media/image15.png"/><Relationship Id="rId7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FP_Satellite_icon.svg" TargetMode="External"/><Relationship Id="rId5" Type="http://schemas.openxmlformats.org/officeDocument/2006/relationships/image" Target="../media/image14.png"/><Relationship Id="rId10" Type="http://schemas.openxmlformats.org/officeDocument/2006/relationships/hyperlink" Target="https://openclipart.org/detail/110/red-square-error-warning-icon-by-molumen" TargetMode="External"/><Relationship Id="rId4" Type="http://schemas.openxmlformats.org/officeDocument/2006/relationships/hyperlink" Target="https://openclipart.org/detail/146155/fwd__bubble_hand_drawn-by-rejon-177666" TargetMode="External"/><Relationship Id="rId9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hyperlink" Target="https://openclipart.org/detail/110/red-square-error-warning-icon-by-molumen" TargetMode="External"/><Relationship Id="rId3" Type="http://schemas.openxmlformats.org/officeDocument/2006/relationships/image" Target="../media/image15.png"/><Relationship Id="rId7" Type="http://schemas.openxmlformats.org/officeDocument/2006/relationships/image" Target="../media/image43.png"/><Relationship Id="rId12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FP_Satellite_icon.svg" TargetMode="External"/><Relationship Id="rId11" Type="http://schemas.openxmlformats.org/officeDocument/2006/relationships/hyperlink" Target="https://pixabay.com/en/check-mark-well-icon-internet-2180770/" TargetMode="External"/><Relationship Id="rId5" Type="http://schemas.openxmlformats.org/officeDocument/2006/relationships/image" Target="../media/image14.png"/><Relationship Id="rId10" Type="http://schemas.openxmlformats.org/officeDocument/2006/relationships/image" Target="../media/image12.png"/><Relationship Id="rId4" Type="http://schemas.openxmlformats.org/officeDocument/2006/relationships/hyperlink" Target="https://openclipart.org/detail/146155/fwd__bubble_hand_drawn-by-rejon-177666" TargetMode="External"/><Relationship Id="rId9" Type="http://schemas.openxmlformats.org/officeDocument/2006/relationships/hyperlink" Target="https://openclipart.org/detail/16155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en/check-mark-well-icon-internet-2180770/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eepngimg.com/png/33756-mountains-hd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hyperlink" Target="https://openclipart.org/detail/110/red-square-error-warning-icon-by-molumen" TargetMode="External"/><Relationship Id="rId4" Type="http://schemas.microsoft.com/office/2007/relationships/hdphoto" Target="../media/hdphoto1.wdp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hyperlink" Target="https://pixabay.com/en/check-mark-well-icon-internet-218077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eepngimg.com/png/33756-mountains-hd" TargetMode="Externa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hyperlink" Target="https://commons.wikimedia.org/wiki/File:FP_Satellite_icon.svg" TargetMode="External"/><Relationship Id="rId4" Type="http://schemas.microsoft.com/office/2007/relationships/hdphoto" Target="../media/hdphoto1.wdp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clipart.org/detail/146155/fwd__bubble_hand_drawn-by-rejon-177666" TargetMode="External"/><Relationship Id="rId13" Type="http://schemas.openxmlformats.org/officeDocument/2006/relationships/image" Target="../media/image13.png"/><Relationship Id="rId18" Type="http://schemas.openxmlformats.org/officeDocument/2006/relationships/hyperlink" Target="https://pixabay.com/en/check-mark-well-icon-internet-2180770/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12" Type="http://schemas.openxmlformats.org/officeDocument/2006/relationships/image" Target="../media/image11.svg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6" Type="http://schemas.openxmlformats.org/officeDocument/2006/relationships/hyperlink" Target="https://commons.wikimedia.org/wiki/File:FP_Satellite_icon.svg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10.png"/><Relationship Id="rId5" Type="http://schemas.openxmlformats.org/officeDocument/2006/relationships/image" Target="../media/image8.png"/><Relationship Id="rId15" Type="http://schemas.openxmlformats.org/officeDocument/2006/relationships/image" Target="../media/image14.png"/><Relationship Id="rId10" Type="http://schemas.openxmlformats.org/officeDocument/2006/relationships/hyperlink" Target="https://www.pngall.com/rack-png/download/48898" TargetMode="External"/><Relationship Id="rId4" Type="http://schemas.openxmlformats.org/officeDocument/2006/relationships/hyperlink" Target="https://freepngimg.com/png/33756-mountains-hd" TargetMode="External"/><Relationship Id="rId9" Type="http://schemas.openxmlformats.org/officeDocument/2006/relationships/image" Target="../media/image16.png"/><Relationship Id="rId14" Type="http://schemas.openxmlformats.org/officeDocument/2006/relationships/hyperlink" Target="https://openclipart.org/detail/110/red-square-error-warning-icon-by-molumen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clipart.org/detail/146155/fwd__bubble_hand_drawn-by-rejon-177666" TargetMode="External"/><Relationship Id="rId13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12" Type="http://schemas.openxmlformats.org/officeDocument/2006/relationships/image" Target="../media/image11.svg"/><Relationship Id="rId2" Type="http://schemas.openxmlformats.org/officeDocument/2006/relationships/notesSlide" Target="../notesSlides/notesSlide6.xml"/><Relationship Id="rId16" Type="http://schemas.openxmlformats.org/officeDocument/2006/relationships/hyperlink" Target="https://pixabay.com/en/check-mark-well-icon-internet-2180770/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10.png"/><Relationship Id="rId5" Type="http://schemas.openxmlformats.org/officeDocument/2006/relationships/image" Target="../media/image8.png"/><Relationship Id="rId15" Type="http://schemas.openxmlformats.org/officeDocument/2006/relationships/image" Target="../media/image12.png"/><Relationship Id="rId10" Type="http://schemas.openxmlformats.org/officeDocument/2006/relationships/hyperlink" Target="https://www.pngall.com/rack-png/download/48898" TargetMode="External"/><Relationship Id="rId4" Type="http://schemas.openxmlformats.org/officeDocument/2006/relationships/hyperlink" Target="https://freepngimg.com/png/33756-mountains-hd" TargetMode="External"/><Relationship Id="rId9" Type="http://schemas.openxmlformats.org/officeDocument/2006/relationships/image" Target="../media/image16.png"/><Relationship Id="rId14" Type="http://schemas.openxmlformats.org/officeDocument/2006/relationships/hyperlink" Target="https://commons.wikimedia.org/wiki/File:FP_Satellite_icon.sv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hyperlink" Target="https://commons.wikimedia.org/wiki/File:FP_Satellite_icon.sv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hyperlink" Target="https://openclipart.org/detail/146155/fwd__bubble_hand_drawn-by-rejon-177666" TargetMode="Externa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hyperlink" Target="https://commons.wikimedia.org/wiki/File:FP_Satellite_icon.sv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hyperlink" Target="https://openclipart.org/detail/146155/fwd__bubble_hand_drawn-by-rejon-177666" TargetMode="Externa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3103" y="1495976"/>
            <a:ext cx="8477793" cy="1728422"/>
          </a:xfrm>
        </p:spPr>
        <p:txBody>
          <a:bodyPr/>
          <a:lstStyle/>
          <a:p>
            <a:pPr algn="ctr"/>
            <a:r>
              <a:rPr lang="en-IN" sz="4400" b="1" i="1" dirty="0" err="1"/>
              <a:t>mmSubArray</a:t>
            </a:r>
            <a:r>
              <a:rPr lang="en-IN" sz="4400" dirty="0"/>
              <a:t>: Enabling Joint Satellite and Terrestrial Networks in </a:t>
            </a:r>
            <a:r>
              <a:rPr lang="en-IN" sz="4400" dirty="0" err="1"/>
              <a:t>Millimeter</a:t>
            </a:r>
            <a:r>
              <a:rPr lang="en-IN" sz="4400" dirty="0"/>
              <a:t>-wave Bands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IN" dirty="0"/>
              <a:t>Rohith Reddy </a:t>
            </a:r>
            <a:r>
              <a:rPr lang="en-IN" dirty="0" err="1"/>
              <a:t>Vennam</a:t>
            </a:r>
            <a:r>
              <a:rPr lang="en-IN" dirty="0"/>
              <a:t>, Ish Kumar Jain, </a:t>
            </a:r>
            <a:r>
              <a:rPr lang="en-IN" dirty="0" err="1"/>
              <a:t>Nagarjun</a:t>
            </a:r>
            <a:r>
              <a:rPr lang="en-IN" dirty="0"/>
              <a:t> Bhat, </a:t>
            </a:r>
            <a:r>
              <a:rPr lang="en-IN" dirty="0" err="1"/>
              <a:t>Suriyaa</a:t>
            </a:r>
            <a:r>
              <a:rPr lang="en-IN" dirty="0"/>
              <a:t> M, Luke Wilson, Dinesh </a:t>
            </a:r>
            <a:r>
              <a:rPr lang="en-IN" dirty="0" err="1"/>
              <a:t>Bharadia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953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DEB57-C86A-4A0F-D37D-C318DC95DD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sp>
        <p:nvSpPr>
          <p:cNvPr id="5" name="Title 9">
            <a:extLst>
              <a:ext uri="{FF2B5EF4-FFF2-40B4-BE49-F238E27FC236}">
                <a16:creationId xmlns:a16="http://schemas.microsoft.com/office/drawing/2014/main" id="{5A84700F-F731-381F-6934-BB729E057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263" y="46407"/>
            <a:ext cx="8516679" cy="802708"/>
          </a:xfrm>
        </p:spPr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Current approaches to address interference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(when </a:t>
            </a:r>
            <a:r>
              <a:rPr lang="en-US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nearby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1BFF77B-858E-7748-AC3C-EC9D94A973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689473"/>
              </p:ext>
            </p:extLst>
          </p:nvPr>
        </p:nvGraphicFramePr>
        <p:xfrm>
          <a:off x="542263" y="1051123"/>
          <a:ext cx="8357187" cy="2318388"/>
        </p:xfrm>
        <a:graphic>
          <a:graphicData uri="http://schemas.openxmlformats.org/drawingml/2006/table">
            <a:tbl>
              <a:tblPr firstRow="1" bandRow="1">
                <a:tableStyleId>{2956A3FD-C570-41D6-9156-EB12450DF014}</a:tableStyleId>
              </a:tblPr>
              <a:tblGrid>
                <a:gridCol w="1275904">
                  <a:extLst>
                    <a:ext uri="{9D8B030D-6E8A-4147-A177-3AD203B41FA5}">
                      <a16:colId xmlns:a16="http://schemas.microsoft.com/office/drawing/2014/main" val="611994727"/>
                    </a:ext>
                  </a:extLst>
                </a:gridCol>
                <a:gridCol w="1638340">
                  <a:extLst>
                    <a:ext uri="{9D8B030D-6E8A-4147-A177-3AD203B41FA5}">
                      <a16:colId xmlns:a16="http://schemas.microsoft.com/office/drawing/2014/main" val="3785451989"/>
                    </a:ext>
                  </a:extLst>
                </a:gridCol>
                <a:gridCol w="1485471">
                  <a:extLst>
                    <a:ext uri="{9D8B030D-6E8A-4147-A177-3AD203B41FA5}">
                      <a16:colId xmlns:a16="http://schemas.microsoft.com/office/drawing/2014/main" val="3292188582"/>
                    </a:ext>
                  </a:extLst>
                </a:gridCol>
                <a:gridCol w="1508147">
                  <a:extLst>
                    <a:ext uri="{9D8B030D-6E8A-4147-A177-3AD203B41FA5}">
                      <a16:colId xmlns:a16="http://schemas.microsoft.com/office/drawing/2014/main" val="2193200828"/>
                    </a:ext>
                  </a:extLst>
                </a:gridCol>
                <a:gridCol w="2449325">
                  <a:extLst>
                    <a:ext uri="{9D8B030D-6E8A-4147-A177-3AD203B41FA5}">
                      <a16:colId xmlns:a16="http://schemas.microsoft.com/office/drawing/2014/main" val="2653016025"/>
                    </a:ext>
                  </a:extLst>
                </a:gridCol>
              </a:tblGrid>
              <a:tr h="7640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Full Spectrum Usage</a:t>
                      </a:r>
                    </a:p>
                    <a:p>
                      <a:pPr algn="ctr"/>
                      <a:r>
                        <a:rPr lang="en-US" dirty="0"/>
                        <a:t>(Co-existence)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Coverage gaps (Coexistence)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Enabling backhaul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727878"/>
                  </a:ext>
                </a:extLst>
              </a:tr>
              <a:tr h="7771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Frequency separation</a:t>
                      </a:r>
                      <a:br>
                        <a:rPr lang="en-US" dirty="0"/>
                      </a:br>
                      <a:r>
                        <a:rPr lang="en-US" dirty="0"/>
                        <a:t>(Filtering)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Significant wastage of spectrum (full overlap can lead to 100% wastage)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822126"/>
                  </a:ext>
                </a:extLst>
              </a:tr>
              <a:tr h="7771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Direction Separation </a:t>
                      </a:r>
                      <a:br>
                        <a:rPr lang="en-US" dirty="0"/>
                      </a:br>
                      <a:r>
                        <a:rPr lang="en-US" dirty="0"/>
                        <a:t>(Beam nulling)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Effective spectrum usage but creates coverage gaps and cannot </a:t>
                      </a:r>
                      <a:r>
                        <a:rPr lang="en-US" dirty="0" err="1"/>
                        <a:t>backhual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848215"/>
                  </a:ext>
                </a:extLst>
              </a:tr>
            </a:tbl>
          </a:graphicData>
        </a:graphic>
      </p:graphicFrame>
      <p:pic>
        <p:nvPicPr>
          <p:cNvPr id="7" name="Picture 6" descr="A red square with a white x in it&#10;&#10;Description automatically generated">
            <a:extLst>
              <a:ext uri="{FF2B5EF4-FFF2-40B4-BE49-F238E27FC236}">
                <a16:creationId xmlns:a16="http://schemas.microsoft.com/office/drawing/2014/main" id="{CFFAF157-5086-1F8A-2CAD-B8999A117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12769" y="2813223"/>
            <a:ext cx="251422" cy="249115"/>
          </a:xfrm>
          <a:prstGeom prst="rect">
            <a:avLst/>
          </a:prstGeom>
        </p:spPr>
      </p:pic>
      <p:pic>
        <p:nvPicPr>
          <p:cNvPr id="8" name="Picture 7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EED0D0C0-0F95-DF61-B817-D3C12E9074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012768" y="1961203"/>
            <a:ext cx="249115" cy="249115"/>
          </a:xfrm>
          <a:prstGeom prst="rect">
            <a:avLst/>
          </a:prstGeom>
        </p:spPr>
      </p:pic>
      <p:pic>
        <p:nvPicPr>
          <p:cNvPr id="9" name="Picture 8" descr="A red square with a white x in it&#10;&#10;Description automatically generated">
            <a:extLst>
              <a:ext uri="{FF2B5EF4-FFF2-40B4-BE49-F238E27FC236}">
                <a16:creationId xmlns:a16="http://schemas.microsoft.com/office/drawing/2014/main" id="{CA4683A9-5271-2E0F-81D0-1D4578956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510773" y="1961202"/>
            <a:ext cx="251422" cy="249115"/>
          </a:xfrm>
          <a:prstGeom prst="rect">
            <a:avLst/>
          </a:prstGeom>
        </p:spPr>
      </p:pic>
      <p:pic>
        <p:nvPicPr>
          <p:cNvPr id="10" name="Picture 9" descr="A red square with a white x in it&#10;&#10;Description automatically generated">
            <a:extLst>
              <a:ext uri="{FF2B5EF4-FFF2-40B4-BE49-F238E27FC236}">
                <a16:creationId xmlns:a16="http://schemas.microsoft.com/office/drawing/2014/main" id="{904E0C2B-F843-4834-9DDB-C794587EB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11959" y="2813223"/>
            <a:ext cx="251422" cy="249115"/>
          </a:xfrm>
          <a:prstGeom prst="rect">
            <a:avLst/>
          </a:prstGeom>
        </p:spPr>
      </p:pic>
      <p:pic>
        <p:nvPicPr>
          <p:cNvPr id="11" name="Picture 10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9859204A-7A8C-42CF-3170-13CBC3A1A4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511958" y="1961203"/>
            <a:ext cx="249115" cy="249115"/>
          </a:xfrm>
          <a:prstGeom prst="rect">
            <a:avLst/>
          </a:prstGeom>
        </p:spPr>
      </p:pic>
      <p:pic>
        <p:nvPicPr>
          <p:cNvPr id="12" name="Picture 11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76CA33B4-0E01-057E-A819-094848C462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510772" y="2805744"/>
            <a:ext cx="249115" cy="249115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979F3AA-3168-FD48-272A-0698C9AB2C6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5DC4C48-8AD6-DA9C-A83E-DABE94171FA4}"/>
              </a:ext>
            </a:extLst>
          </p:cNvPr>
          <p:cNvSpPr/>
          <p:nvPr/>
        </p:nvSpPr>
        <p:spPr>
          <a:xfrm>
            <a:off x="542263" y="3650286"/>
            <a:ext cx="8357186" cy="85060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How to enable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backhaul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coexistence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while fully utilizing spectrum and avoiding coverage gaps?</a:t>
            </a:r>
          </a:p>
        </p:txBody>
      </p:sp>
    </p:spTree>
    <p:extLst>
      <p:ext uri="{BB962C8B-B14F-4D97-AF65-F5344CB8AC3E}">
        <p14:creationId xmlns:p14="http://schemas.microsoft.com/office/powerpoint/2010/main" val="4173778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>
            <a:extLst>
              <a:ext uri="{FF2B5EF4-FFF2-40B4-BE49-F238E27FC236}">
                <a16:creationId xmlns:a16="http://schemas.microsoft.com/office/drawing/2014/main" id="{CCF243B2-6822-FCA1-6B32-E3BD5783259E}"/>
              </a:ext>
            </a:extLst>
          </p:cNvPr>
          <p:cNvSpPr/>
          <p:nvPr/>
        </p:nvSpPr>
        <p:spPr>
          <a:xfrm>
            <a:off x="7095865" y="2978732"/>
            <a:ext cx="1136344" cy="835659"/>
          </a:xfrm>
          <a:prstGeom prst="ellipse">
            <a:avLst/>
          </a:prstGeom>
          <a:solidFill>
            <a:schemeClr val="accent6">
              <a:lumMod val="60000"/>
              <a:lumOff val="40000"/>
              <a:alpha val="4993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A943800-0E80-6354-5894-A873B38A629D}"/>
              </a:ext>
            </a:extLst>
          </p:cNvPr>
          <p:cNvSpPr/>
          <p:nvPr/>
        </p:nvSpPr>
        <p:spPr>
          <a:xfrm>
            <a:off x="7263589" y="1842211"/>
            <a:ext cx="608113" cy="976238"/>
          </a:xfrm>
          <a:prstGeom prst="rect">
            <a:avLst/>
          </a:prstGeom>
          <a:solidFill>
            <a:srgbClr val="FF7E79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4A34C7-8E90-3849-77E8-D341699161BD}"/>
              </a:ext>
            </a:extLst>
          </p:cNvPr>
          <p:cNvSpPr txBox="1"/>
          <p:nvPr/>
        </p:nvSpPr>
        <p:spPr>
          <a:xfrm rot="16200000">
            <a:off x="5617423" y="2693824"/>
            <a:ext cx="949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Frequency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3B6CBD-8464-F06C-E9D6-7667303853E8}"/>
              </a:ext>
            </a:extLst>
          </p:cNvPr>
          <p:cNvSpPr txBox="1"/>
          <p:nvPr/>
        </p:nvSpPr>
        <p:spPr>
          <a:xfrm>
            <a:off x="6740100" y="3758558"/>
            <a:ext cx="856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Direction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F27DF0A-136F-5B9D-7DCD-177092D5C61D}"/>
              </a:ext>
            </a:extLst>
          </p:cNvPr>
          <p:cNvSpPr/>
          <p:nvPr/>
        </p:nvSpPr>
        <p:spPr>
          <a:xfrm>
            <a:off x="6276170" y="1846258"/>
            <a:ext cx="311649" cy="1132469"/>
          </a:xfrm>
          <a:prstGeom prst="rect">
            <a:avLst/>
          </a:prstGeom>
          <a:pattFill prst="pct90">
            <a:fgClr>
              <a:srgbClr val="FFC000"/>
            </a:fgClr>
            <a:bgClr>
              <a:schemeClr val="bg1"/>
            </a:bgClr>
          </a:patt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18168E5-79B3-9BB2-2F65-23B31477337E}"/>
              </a:ext>
            </a:extLst>
          </p:cNvPr>
          <p:cNvSpPr/>
          <p:nvPr/>
        </p:nvSpPr>
        <p:spPr>
          <a:xfrm>
            <a:off x="7576761" y="3018521"/>
            <a:ext cx="304695" cy="776162"/>
          </a:xfrm>
          <a:prstGeom prst="rect">
            <a:avLst/>
          </a:prstGeom>
          <a:pattFill prst="pct75">
            <a:fgClr>
              <a:schemeClr val="accent6"/>
            </a:fgClr>
            <a:bgClr>
              <a:schemeClr val="bg1"/>
            </a:bgClr>
          </a:patt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46E2459F-C06D-8CFF-DAAB-4B35C28D3151}"/>
              </a:ext>
            </a:extLst>
          </p:cNvPr>
          <p:cNvCxnSpPr>
            <a:cxnSpLocks/>
          </p:cNvCxnSpPr>
          <p:nvPr/>
        </p:nvCxnSpPr>
        <p:spPr>
          <a:xfrm>
            <a:off x="6276170" y="3816498"/>
            <a:ext cx="216635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Straight Arrow Connector 1026">
            <a:extLst>
              <a:ext uri="{FF2B5EF4-FFF2-40B4-BE49-F238E27FC236}">
                <a16:creationId xmlns:a16="http://schemas.microsoft.com/office/drawing/2014/main" id="{C9D1490B-4DF5-DEBA-5D6E-D2AC37C3E644}"/>
              </a:ext>
            </a:extLst>
          </p:cNvPr>
          <p:cNvCxnSpPr>
            <a:cxnSpLocks/>
          </p:cNvCxnSpPr>
          <p:nvPr/>
        </p:nvCxnSpPr>
        <p:spPr>
          <a:xfrm flipV="1">
            <a:off x="6277892" y="1660428"/>
            <a:ext cx="0" cy="21518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32" name="Table 1031">
            <a:extLst>
              <a:ext uri="{FF2B5EF4-FFF2-40B4-BE49-F238E27FC236}">
                <a16:creationId xmlns:a16="http://schemas.microsoft.com/office/drawing/2014/main" id="{A37BD972-3AB1-79C0-EB2B-AF7E63BD2C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216667"/>
              </p:ext>
            </p:extLst>
          </p:nvPr>
        </p:nvGraphicFramePr>
        <p:xfrm>
          <a:off x="6276852" y="1843667"/>
          <a:ext cx="1934430" cy="1974288"/>
        </p:xfrm>
        <a:graphic>
          <a:graphicData uri="http://schemas.openxmlformats.org/drawingml/2006/table">
            <a:tbl>
              <a:tblPr firstRow="1" bandRow="1">
                <a:tableStyleId>{2956A3FD-C570-41D6-9156-EB12450DF014}</a:tableStyleId>
              </a:tblPr>
              <a:tblGrid>
                <a:gridCol w="322405">
                  <a:extLst>
                    <a:ext uri="{9D8B030D-6E8A-4147-A177-3AD203B41FA5}">
                      <a16:colId xmlns:a16="http://schemas.microsoft.com/office/drawing/2014/main" val="1604521456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3487445072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3066221448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1054530237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1256595233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3373979021"/>
                    </a:ext>
                  </a:extLst>
                </a:gridCol>
              </a:tblGrid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7974645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243545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066568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192407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965225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6084100"/>
                  </a:ext>
                </a:extLst>
              </a:tr>
            </a:tbl>
          </a:graphicData>
        </a:graphic>
      </p:graphicFrame>
      <p:sp>
        <p:nvSpPr>
          <p:cNvPr id="59" name="Rounded Rectangular Callout 58">
            <a:extLst>
              <a:ext uri="{FF2B5EF4-FFF2-40B4-BE49-F238E27FC236}">
                <a16:creationId xmlns:a16="http://schemas.microsoft.com/office/drawing/2014/main" id="{DAFC5893-E801-DE4F-E32A-2D7F460FCAD7}"/>
              </a:ext>
            </a:extLst>
          </p:cNvPr>
          <p:cNvSpPr/>
          <p:nvPr/>
        </p:nvSpPr>
        <p:spPr>
          <a:xfrm>
            <a:off x="5824979" y="4027870"/>
            <a:ext cx="2954963" cy="706989"/>
          </a:xfrm>
          <a:prstGeom prst="wedgeRoundRectCallout">
            <a:avLst>
              <a:gd name="adj1" fmla="val 16531"/>
              <a:gd name="adj2" fmla="val -81719"/>
              <a:gd name="adj3" fmla="val 16667"/>
            </a:avLst>
          </a:prstGeom>
          <a:solidFill>
            <a:srgbClr val="92D050">
              <a:alpha val="50421"/>
            </a:srgbClr>
          </a:solidFill>
          <a:ln w="6350" cap="flat" cmpd="sng" algn="ctr">
            <a:solidFill>
              <a:srgbClr val="70AD47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Supporting users in the interference direction within the non-overlapping band using Phased Array-2</a:t>
            </a:r>
          </a:p>
        </p:txBody>
      </p:sp>
      <p:sp>
        <p:nvSpPr>
          <p:cNvPr id="70" name="Rounded Rectangular Callout 69">
            <a:extLst>
              <a:ext uri="{FF2B5EF4-FFF2-40B4-BE49-F238E27FC236}">
                <a16:creationId xmlns:a16="http://schemas.microsoft.com/office/drawing/2014/main" id="{BC7FC64D-93B9-91AE-0652-458F2DA97483}"/>
              </a:ext>
            </a:extLst>
          </p:cNvPr>
          <p:cNvSpPr/>
          <p:nvPr/>
        </p:nvSpPr>
        <p:spPr>
          <a:xfrm>
            <a:off x="5824979" y="925231"/>
            <a:ext cx="2541771" cy="706989"/>
          </a:xfrm>
          <a:prstGeom prst="wedgeRoundRectCallout">
            <a:avLst>
              <a:gd name="adj1" fmla="val -23210"/>
              <a:gd name="adj2" fmla="val 78935"/>
              <a:gd name="adj3" fmla="val 16667"/>
            </a:avLst>
          </a:prstGeom>
          <a:solidFill>
            <a:srgbClr val="FFC000">
              <a:alpha val="29882"/>
            </a:srgbClr>
          </a:solidFill>
          <a:ln w="635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Serving users in non-interfering directions with overlapping band using phased array-1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 Placeholder 71">
                <a:extLst>
                  <a:ext uri="{FF2B5EF4-FFF2-40B4-BE49-F238E27FC236}">
                    <a16:creationId xmlns:a16="http://schemas.microsoft.com/office/drawing/2014/main" id="{EAB1B3D9-1B6F-CD90-987E-EE5D9CC96BA9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42048" y="873341"/>
                <a:ext cx="4783865" cy="3677262"/>
              </a:xfrm>
            </p:spPr>
            <p:txBody>
              <a:bodyPr/>
              <a:lstStyle/>
              <a:p>
                <a:pPr>
                  <a:buClr>
                    <a:srgbClr val="002060"/>
                  </a:buClr>
                  <a:buFont typeface="Wingdings" pitchFamily="2" charset="2"/>
                  <a:buChar char="v"/>
                </a:pPr>
                <a:r>
                  <a:rPr lang="en-US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Assumption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14:m>
                  <m:oMath xmlns:m="http://schemas.openxmlformats.org/officeDocument/2006/math">
                    <m:r>
                      <a:rPr lang="en-US" sz="1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</m:oMath>
                </a14:m>
                <a:r>
                  <a:rPr lang="en-US" sz="14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Satellite ground station interference only occurs in partial bandwidth</a:t>
                </a:r>
              </a:p>
              <a:p>
                <a:pPr>
                  <a:buClr>
                    <a:srgbClr val="002060"/>
                  </a:buClr>
                  <a:buFont typeface="Wingdings" pitchFamily="2" charset="2"/>
                  <a:buChar char="v"/>
                </a:pPr>
                <a:r>
                  <a:rPr lang="en-US" sz="16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Key insights</a:t>
                </a:r>
                <a:endParaRPr lang="en-IN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lvl="1">
                  <a:buClr>
                    <a:srgbClr val="002060"/>
                  </a:buClr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Divide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the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available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bandwidth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into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overlapping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and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non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−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overlapping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bands</m:t>
                    </m:r>
                    <m:r>
                      <m:rPr>
                        <m:nor/>
                      </m:rPr>
                      <a:rPr lang="en-IN" sz="140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.</m:t>
                    </m:r>
                  </m:oMath>
                </a14:m>
                <a:r>
                  <a:rPr lang="en-US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endParaRPr lang="en-US" sz="1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>
                  <a:buClr>
                    <a:srgbClr val="002060"/>
                  </a:buClr>
                  <a:buFont typeface="Wingdings" pitchFamily="2" charset="2"/>
                  <a:buChar char="Ø"/>
                </a:pPr>
                <a:r>
                  <a:rPr lang="en-US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Beam non-overlapping bands in interference-prone or any other necessary direction</a:t>
                </a:r>
              </a:p>
              <a:p>
                <a:pPr lvl="1">
                  <a:buClr>
                    <a:srgbClr val="002060"/>
                  </a:buClr>
                  <a:buFont typeface="Wingdings" pitchFamily="2" charset="2"/>
                  <a:buChar char="Ø"/>
                </a:pPr>
                <a:r>
                  <a:rPr lang="en-I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Beam overlapping bands into non-interfering directions.</a:t>
                </a:r>
              </a:p>
              <a:p>
                <a:pPr marL="571500" lvl="1" indent="0">
                  <a:buClr>
                    <a:srgbClr val="002060"/>
                  </a:buClr>
                  <a:buNone/>
                </a:pPr>
                <a:endParaRPr lang="en-US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571500" lvl="1" indent="0">
                  <a:buClr>
                    <a:srgbClr val="002060"/>
                  </a:buClr>
                  <a:buNone/>
                </a:pPr>
                <a:endParaRPr 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72" name="Text Placeholder 71">
                <a:extLst>
                  <a:ext uri="{FF2B5EF4-FFF2-40B4-BE49-F238E27FC236}">
                    <a16:creationId xmlns:a16="http://schemas.microsoft.com/office/drawing/2014/main" id="{EAB1B3D9-1B6F-CD90-987E-EE5D9CC96B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42048" y="873341"/>
                <a:ext cx="4783865" cy="3677262"/>
              </a:xfrm>
              <a:blipFill>
                <a:blip r:embed="rId3"/>
                <a:stretch>
                  <a:fillRect l="-265" r="-7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9">
            <a:extLst>
              <a:ext uri="{FF2B5EF4-FFF2-40B4-BE49-F238E27FC236}">
                <a16:creationId xmlns:a16="http://schemas.microsoft.com/office/drawing/2014/main" id="{2E92E9BD-0590-7750-60C3-29598916C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214951"/>
            <a:ext cx="7543800" cy="600300"/>
          </a:xfrm>
        </p:spPr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Our approach: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key insights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50686B-D158-B04D-5E4D-DECE91C51C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8BB489-5EA5-EEBC-CB36-25958C368E13}"/>
              </a:ext>
            </a:extLst>
          </p:cNvPr>
          <p:cNvSpPr/>
          <p:nvPr/>
        </p:nvSpPr>
        <p:spPr>
          <a:xfrm rot="16200000">
            <a:off x="2101285" y="3444307"/>
            <a:ext cx="608113" cy="976238"/>
          </a:xfrm>
          <a:prstGeom prst="rect">
            <a:avLst/>
          </a:prstGeom>
          <a:solidFill>
            <a:srgbClr val="FF7E79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BB0DCD-BBAF-57EF-9DCF-FCE16DC61AF0}"/>
              </a:ext>
            </a:extLst>
          </p:cNvPr>
          <p:cNvSpPr/>
          <p:nvPr/>
        </p:nvSpPr>
        <p:spPr>
          <a:xfrm rot="16200000">
            <a:off x="2326693" y="3499264"/>
            <a:ext cx="311649" cy="1132469"/>
          </a:xfrm>
          <a:prstGeom prst="rect">
            <a:avLst/>
          </a:prstGeom>
          <a:pattFill prst="pct90">
            <a:fgClr>
              <a:srgbClr val="FFC000"/>
            </a:fgClr>
            <a:bgClr>
              <a:schemeClr val="bg1"/>
            </a:bgClr>
          </a:patt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5581AE-4B1F-489E-1C86-DDDF06182540}"/>
              </a:ext>
            </a:extLst>
          </p:cNvPr>
          <p:cNvSpPr/>
          <p:nvPr/>
        </p:nvSpPr>
        <p:spPr>
          <a:xfrm rot="16200000">
            <a:off x="3300559" y="3684997"/>
            <a:ext cx="326809" cy="776162"/>
          </a:xfrm>
          <a:prstGeom prst="rect">
            <a:avLst/>
          </a:prstGeom>
          <a:pattFill prst="pct75">
            <a:fgClr>
              <a:schemeClr val="accent6"/>
            </a:fgClr>
            <a:bgClr>
              <a:schemeClr val="bg1"/>
            </a:bgClr>
          </a:patt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8320103-98CA-AC9F-5ACF-D23A92540ABC}"/>
              </a:ext>
            </a:extLst>
          </p:cNvPr>
          <p:cNvCxnSpPr>
            <a:cxnSpLocks/>
          </p:cNvCxnSpPr>
          <p:nvPr/>
        </p:nvCxnSpPr>
        <p:spPr>
          <a:xfrm>
            <a:off x="1916282" y="4236483"/>
            <a:ext cx="216635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7981774-08E9-7FC5-B0C6-CECDBA5AB39C}"/>
              </a:ext>
            </a:extLst>
          </p:cNvPr>
          <p:cNvSpPr txBox="1"/>
          <p:nvPr/>
        </p:nvSpPr>
        <p:spPr>
          <a:xfrm>
            <a:off x="2482517" y="4196711"/>
            <a:ext cx="949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Frequency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FF9B3995-A4C7-5A30-92F4-BE0D60FE11D2}"/>
              </a:ext>
            </a:extLst>
          </p:cNvPr>
          <p:cNvSpPr/>
          <p:nvPr/>
        </p:nvSpPr>
        <p:spPr>
          <a:xfrm>
            <a:off x="639624" y="4073078"/>
            <a:ext cx="1132470" cy="431407"/>
          </a:xfrm>
          <a:prstGeom prst="wedgeRoundRectCallout">
            <a:avLst>
              <a:gd name="adj1" fmla="val 79167"/>
              <a:gd name="adj2" fmla="val -59891"/>
              <a:gd name="adj3" fmla="val 1666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Overlapping band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678B0532-B074-E58E-F205-D3ED615D2BD9}"/>
              </a:ext>
            </a:extLst>
          </p:cNvPr>
          <p:cNvSpPr/>
          <p:nvPr/>
        </p:nvSpPr>
        <p:spPr>
          <a:xfrm>
            <a:off x="3533575" y="3348608"/>
            <a:ext cx="1445305" cy="431407"/>
          </a:xfrm>
          <a:prstGeom prst="wedgeRoundRectCallout">
            <a:avLst>
              <a:gd name="adj1" fmla="val -35377"/>
              <a:gd name="adj2" fmla="val 80593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Non-overlapping band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6A28D5-CF08-DE38-58AE-1D22B509EEB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 dirty="0"/>
              <a:t>Rohith Reddy </a:t>
            </a:r>
            <a:r>
              <a:rPr lang="en-IN" dirty="0" err="1"/>
              <a:t>Vennam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4666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6" grpId="0" animBg="1"/>
      <p:bldP spid="56" grpId="0" animBg="1"/>
      <p:bldP spid="57" grpId="0" animBg="1"/>
      <p:bldP spid="59" grpId="0" animBg="1"/>
      <p:bldP spid="70" grpId="0" animBg="1"/>
      <p:bldP spid="5" grpId="0" animBg="1"/>
      <p:bldP spid="6" grpId="0" animBg="1"/>
      <p:bldP spid="7" grpId="0" animBg="1"/>
      <p:bldP spid="11" grpId="0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2F27DF0A-136F-5B9D-7DCD-177092D5C61D}"/>
              </a:ext>
            </a:extLst>
          </p:cNvPr>
          <p:cNvSpPr/>
          <p:nvPr/>
        </p:nvSpPr>
        <p:spPr>
          <a:xfrm>
            <a:off x="5791517" y="1815891"/>
            <a:ext cx="311649" cy="19660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8EE949-FBFC-92CC-BC2D-52FE4292EE2B}"/>
              </a:ext>
            </a:extLst>
          </p:cNvPr>
          <p:cNvSpPr/>
          <p:nvPr/>
        </p:nvSpPr>
        <p:spPr>
          <a:xfrm>
            <a:off x="6110385" y="1818034"/>
            <a:ext cx="311649" cy="19660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045367-C1A2-B0EA-45E6-C4C79D921CA8}"/>
              </a:ext>
            </a:extLst>
          </p:cNvPr>
          <p:cNvSpPr/>
          <p:nvPr/>
        </p:nvSpPr>
        <p:spPr>
          <a:xfrm>
            <a:off x="6441114" y="1815891"/>
            <a:ext cx="311649" cy="19660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E718D4-7DEE-3867-B358-56AAD71DC786}"/>
              </a:ext>
            </a:extLst>
          </p:cNvPr>
          <p:cNvSpPr/>
          <p:nvPr/>
        </p:nvSpPr>
        <p:spPr>
          <a:xfrm>
            <a:off x="6767049" y="1820606"/>
            <a:ext cx="311649" cy="19660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AE7D27-7D30-AD01-E729-71A5E3BD5A29}"/>
              </a:ext>
            </a:extLst>
          </p:cNvPr>
          <p:cNvSpPr/>
          <p:nvPr/>
        </p:nvSpPr>
        <p:spPr>
          <a:xfrm>
            <a:off x="7096081" y="1820356"/>
            <a:ext cx="311649" cy="196602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AD2FD9-9212-89DA-DAE7-D0B9ED544CE3}"/>
              </a:ext>
            </a:extLst>
          </p:cNvPr>
          <p:cNvSpPr/>
          <p:nvPr/>
        </p:nvSpPr>
        <p:spPr>
          <a:xfrm>
            <a:off x="7413319" y="1819150"/>
            <a:ext cx="311649" cy="19660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A943800-0E80-6354-5894-A873B38A629D}"/>
              </a:ext>
            </a:extLst>
          </p:cNvPr>
          <p:cNvSpPr/>
          <p:nvPr/>
        </p:nvSpPr>
        <p:spPr>
          <a:xfrm>
            <a:off x="6778936" y="1811844"/>
            <a:ext cx="608113" cy="976238"/>
          </a:xfrm>
          <a:prstGeom prst="rect">
            <a:avLst/>
          </a:prstGeom>
          <a:solidFill>
            <a:srgbClr val="FF7E79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4A34C7-8E90-3849-77E8-D341699161BD}"/>
              </a:ext>
            </a:extLst>
          </p:cNvPr>
          <p:cNvSpPr txBox="1"/>
          <p:nvPr/>
        </p:nvSpPr>
        <p:spPr>
          <a:xfrm rot="16200000">
            <a:off x="5132770" y="2663457"/>
            <a:ext cx="949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Frequency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46E2459F-C06D-8CFF-DAAB-4B35C28D3151}"/>
              </a:ext>
            </a:extLst>
          </p:cNvPr>
          <p:cNvCxnSpPr>
            <a:cxnSpLocks/>
          </p:cNvCxnSpPr>
          <p:nvPr/>
        </p:nvCxnSpPr>
        <p:spPr>
          <a:xfrm>
            <a:off x="5791517" y="3786131"/>
            <a:ext cx="216635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Straight Arrow Connector 1026">
            <a:extLst>
              <a:ext uri="{FF2B5EF4-FFF2-40B4-BE49-F238E27FC236}">
                <a16:creationId xmlns:a16="http://schemas.microsoft.com/office/drawing/2014/main" id="{C9D1490B-4DF5-DEBA-5D6E-D2AC37C3E644}"/>
              </a:ext>
            </a:extLst>
          </p:cNvPr>
          <p:cNvCxnSpPr>
            <a:cxnSpLocks/>
          </p:cNvCxnSpPr>
          <p:nvPr/>
        </p:nvCxnSpPr>
        <p:spPr>
          <a:xfrm flipV="1">
            <a:off x="5793239" y="1630061"/>
            <a:ext cx="0" cy="21518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32" name="Table 1031">
            <a:extLst>
              <a:ext uri="{FF2B5EF4-FFF2-40B4-BE49-F238E27FC236}">
                <a16:creationId xmlns:a16="http://schemas.microsoft.com/office/drawing/2014/main" id="{A37BD972-3AB1-79C0-EB2B-AF7E63BD2C19}"/>
              </a:ext>
            </a:extLst>
          </p:cNvPr>
          <p:cNvGraphicFramePr>
            <a:graphicFrameLocks noGrp="1"/>
          </p:cNvGraphicFramePr>
          <p:nvPr/>
        </p:nvGraphicFramePr>
        <p:xfrm>
          <a:off x="5792199" y="1813300"/>
          <a:ext cx="1934430" cy="1974288"/>
        </p:xfrm>
        <a:graphic>
          <a:graphicData uri="http://schemas.openxmlformats.org/drawingml/2006/table">
            <a:tbl>
              <a:tblPr firstRow="1" bandRow="1">
                <a:tableStyleId>{2956A3FD-C570-41D6-9156-EB12450DF014}</a:tableStyleId>
              </a:tblPr>
              <a:tblGrid>
                <a:gridCol w="322405">
                  <a:extLst>
                    <a:ext uri="{9D8B030D-6E8A-4147-A177-3AD203B41FA5}">
                      <a16:colId xmlns:a16="http://schemas.microsoft.com/office/drawing/2014/main" val="1604521456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3487445072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3066221448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1054530237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1256595233"/>
                    </a:ext>
                  </a:extLst>
                </a:gridCol>
                <a:gridCol w="322405">
                  <a:extLst>
                    <a:ext uri="{9D8B030D-6E8A-4147-A177-3AD203B41FA5}">
                      <a16:colId xmlns:a16="http://schemas.microsoft.com/office/drawing/2014/main" val="3373979021"/>
                    </a:ext>
                  </a:extLst>
                </a:gridCol>
              </a:tblGrid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7974645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243545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066568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192407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965225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6084100"/>
                  </a:ext>
                </a:extLst>
              </a:tr>
            </a:tbl>
          </a:graphicData>
        </a:graphic>
      </p:graphicFrame>
      <p:sp>
        <p:nvSpPr>
          <p:cNvPr id="4" name="Title 9">
            <a:extLst>
              <a:ext uri="{FF2B5EF4-FFF2-40B4-BE49-F238E27FC236}">
                <a16:creationId xmlns:a16="http://schemas.microsoft.com/office/drawing/2014/main" id="{2E92E9BD-0590-7750-60C3-29598916C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214951"/>
            <a:ext cx="7543800" cy="600300"/>
          </a:xfrm>
        </p:spPr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Fundamental problem with phased array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50686B-D158-B04D-5E4D-DECE91C51C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91FBBF-5577-8124-6E03-FFC310DEE8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2959" y="1384300"/>
            <a:ext cx="4078643" cy="3017400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/>
              <a:t>Phased array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/>
              <a:t>Beams full bandwidth in one direction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/>
              <a:t>It cannot split and beam in different directions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9A557DE-FA80-0EEE-19DE-4361BF0A0B5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1771812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2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icture 2">
            <a:extLst>
              <a:ext uri="{FF2B5EF4-FFF2-40B4-BE49-F238E27FC236}">
                <a16:creationId xmlns:a16="http://schemas.microsoft.com/office/drawing/2014/main" id="{5D5A3015-F182-8BAD-9597-5DED18F266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/>
          <a:stretch/>
        </p:blipFill>
        <p:spPr bwMode="auto">
          <a:xfrm>
            <a:off x="2810466" y="1706891"/>
            <a:ext cx="4727769" cy="295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14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FD74002-5A4C-F816-BAC1-86C6581D7B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6338196" y="3661253"/>
            <a:ext cx="514195" cy="610242"/>
          </a:xfrm>
          <a:prstGeom prst="rect">
            <a:avLst/>
          </a:prstGeom>
        </p:spPr>
      </p:pic>
      <p:sp>
        <p:nvSpPr>
          <p:cNvPr id="152" name="TextBox 151">
            <a:extLst>
              <a:ext uri="{FF2B5EF4-FFF2-40B4-BE49-F238E27FC236}">
                <a16:creationId xmlns:a16="http://schemas.microsoft.com/office/drawing/2014/main" id="{ECF9F038-941D-31C8-4C11-9178D93F652F}"/>
              </a:ext>
            </a:extLst>
          </p:cNvPr>
          <p:cNvSpPr txBox="1"/>
          <p:nvPr/>
        </p:nvSpPr>
        <p:spPr>
          <a:xfrm>
            <a:off x="6099450" y="4190681"/>
            <a:ext cx="1470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Ground station</a:t>
            </a:r>
          </a:p>
        </p:txBody>
      </p:sp>
      <p:pic>
        <p:nvPicPr>
          <p:cNvPr id="153" name="Picture 15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2C15022-ED45-E120-F153-EC6AA08D08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 rot="2700000" flipH="1">
            <a:off x="7017841" y="1277250"/>
            <a:ext cx="582362" cy="576310"/>
          </a:xfrm>
          <a:prstGeom prst="rect">
            <a:avLst/>
          </a:prstGeom>
        </p:spPr>
      </p:pic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F7DC65CD-A7BA-D04D-A757-9BAEA16A512E}"/>
              </a:ext>
            </a:extLst>
          </p:cNvPr>
          <p:cNvCxnSpPr>
            <a:cxnSpLocks/>
            <a:stCxn id="150" idx="0"/>
          </p:cNvCxnSpPr>
          <p:nvPr/>
        </p:nvCxnSpPr>
        <p:spPr>
          <a:xfrm flipV="1">
            <a:off x="6595293" y="1921027"/>
            <a:ext cx="695552" cy="1740226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>
                <a:lumMod val="85000"/>
                <a:lumOff val="15000"/>
              </a:sysClr>
            </a:solidFill>
            <a:prstDash val="sysDot"/>
            <a:round/>
            <a:headEnd type="arrow" w="med" len="med"/>
            <a:tailEnd type="arrow" w="med" len="med"/>
          </a:ln>
          <a:effectLst/>
        </p:spPr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72CB6EF5-BFC3-7E19-3F29-3E7148EAC581}"/>
              </a:ext>
            </a:extLst>
          </p:cNvPr>
          <p:cNvSpPr txBox="1"/>
          <p:nvPr/>
        </p:nvSpPr>
        <p:spPr>
          <a:xfrm>
            <a:off x="6909710" y="1187978"/>
            <a:ext cx="7793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87E5EC7-536C-1345-D5E1-A70CC997A88D}"/>
              </a:ext>
            </a:extLst>
          </p:cNvPr>
          <p:cNvSpPr txBox="1"/>
          <p:nvPr/>
        </p:nvSpPr>
        <p:spPr>
          <a:xfrm rot="3688672">
            <a:off x="7203918" y="2505704"/>
            <a:ext cx="14581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Direct to device</a:t>
            </a:r>
          </a:p>
        </p:txBody>
      </p: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92EA9C90-0F31-43ED-0D72-F93B37F86569}"/>
              </a:ext>
            </a:extLst>
          </p:cNvPr>
          <p:cNvCxnSpPr>
            <a:cxnSpLocks/>
          </p:cNvCxnSpPr>
          <p:nvPr/>
        </p:nvCxnSpPr>
        <p:spPr>
          <a:xfrm flipH="1" flipV="1">
            <a:off x="7341387" y="1921850"/>
            <a:ext cx="918195" cy="1672522"/>
          </a:xfrm>
          <a:prstGeom prst="straightConnector1">
            <a:avLst/>
          </a:prstGeom>
          <a:noFill/>
          <a:ln w="15875" cap="flat" cmpd="sng" algn="ctr">
            <a:solidFill>
              <a:sysClr val="windowText" lastClr="000000">
                <a:lumMod val="85000"/>
                <a:lumOff val="15000"/>
              </a:sysClr>
            </a:solidFill>
            <a:prstDash val="sysDash"/>
            <a:round/>
            <a:headEnd type="arrow" w="med" len="med"/>
            <a:tailEnd type="arrow" w="med" len="med"/>
          </a:ln>
          <a:effectLst/>
        </p:spPr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D4C6D1C8-77E6-0A6D-0DEE-D29D89D17152}"/>
              </a:ext>
            </a:extLst>
          </p:cNvPr>
          <p:cNvSpPr txBox="1"/>
          <p:nvPr/>
        </p:nvSpPr>
        <p:spPr>
          <a:xfrm rot="17515603">
            <a:off x="6171389" y="2523763"/>
            <a:ext cx="123599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Link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BF10B878-3FC8-83CB-4CF1-423ACB8CD865}"/>
              </a:ext>
            </a:extLst>
          </p:cNvPr>
          <p:cNvSpPr txBox="1"/>
          <p:nvPr/>
        </p:nvSpPr>
        <p:spPr>
          <a:xfrm>
            <a:off x="7923048" y="3946262"/>
            <a:ext cx="7968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Remote user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8BBD2BC7-B4B3-2698-C3A7-37BFED0BB88F}"/>
              </a:ext>
            </a:extLst>
          </p:cNvPr>
          <p:cNvSpPr txBox="1"/>
          <p:nvPr/>
        </p:nvSpPr>
        <p:spPr>
          <a:xfrm>
            <a:off x="2773861" y="3922177"/>
            <a:ext cx="1169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User within 5G coverage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C62A047C-6230-BDED-4968-D002F81C10CD}"/>
              </a:ext>
            </a:extLst>
          </p:cNvPr>
          <p:cNvGrpSpPr/>
          <p:nvPr/>
        </p:nvGrpSpPr>
        <p:grpSpPr>
          <a:xfrm>
            <a:off x="8180435" y="3627575"/>
            <a:ext cx="218514" cy="330590"/>
            <a:chOff x="3296350" y="2513629"/>
            <a:chExt cx="222998" cy="447295"/>
          </a:xfrm>
        </p:grpSpPr>
        <p:sp>
          <p:nvSpPr>
            <p:cNvPr id="1108" name="Rectangle: Rounded Corners 524">
              <a:extLst>
                <a:ext uri="{FF2B5EF4-FFF2-40B4-BE49-F238E27FC236}">
                  <a16:creationId xmlns:a16="http://schemas.microsoft.com/office/drawing/2014/main" id="{46CD7337-9643-CB3D-886F-1C823FF8DBC5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rgbClr val="00B05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109" name="Rectangle: Rounded Corners 525">
              <a:extLst>
                <a:ext uri="{FF2B5EF4-FFF2-40B4-BE49-F238E27FC236}">
                  <a16:creationId xmlns:a16="http://schemas.microsoft.com/office/drawing/2014/main" id="{CAEB976A-62B0-5ECE-6F09-88B1919D068D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1110" name="Group 1109">
              <a:extLst>
                <a:ext uri="{FF2B5EF4-FFF2-40B4-BE49-F238E27FC236}">
                  <a16:creationId xmlns:a16="http://schemas.microsoft.com/office/drawing/2014/main" id="{6BDB5EA5-A5B3-DFCE-4EE9-C25F496FB7B2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1111" name="Rectangle 1110">
                <a:extLst>
                  <a:ext uri="{FF2B5EF4-FFF2-40B4-BE49-F238E27FC236}">
                    <a16:creationId xmlns:a16="http://schemas.microsoft.com/office/drawing/2014/main" id="{BC938D92-6A07-ECEB-806A-AF9260D03F18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112" name="Group 1111">
                <a:extLst>
                  <a:ext uri="{FF2B5EF4-FFF2-40B4-BE49-F238E27FC236}">
                    <a16:creationId xmlns:a16="http://schemas.microsoft.com/office/drawing/2014/main" id="{37753144-7245-1D50-975A-26139133F78C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1113" name="Rectangle 1112">
                  <a:extLst>
                    <a:ext uri="{FF2B5EF4-FFF2-40B4-BE49-F238E27FC236}">
                      <a16:creationId xmlns:a16="http://schemas.microsoft.com/office/drawing/2014/main" id="{EBAC8E76-6CEB-00F7-AAA6-B00E05AA6BD2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14" name="Rectangle 1113">
                  <a:extLst>
                    <a:ext uri="{FF2B5EF4-FFF2-40B4-BE49-F238E27FC236}">
                      <a16:creationId xmlns:a16="http://schemas.microsoft.com/office/drawing/2014/main" id="{56DD491D-87C9-EE97-B147-D6F34E82DC2F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15" name="Rectangle 1114">
                  <a:extLst>
                    <a:ext uri="{FF2B5EF4-FFF2-40B4-BE49-F238E27FC236}">
                      <a16:creationId xmlns:a16="http://schemas.microsoft.com/office/drawing/2014/main" id="{C8EFAA57-D23D-9BAF-5524-21EAD4D41BF2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16" name="Rectangle 1115">
                  <a:extLst>
                    <a:ext uri="{FF2B5EF4-FFF2-40B4-BE49-F238E27FC236}">
                      <a16:creationId xmlns:a16="http://schemas.microsoft.com/office/drawing/2014/main" id="{9DABE38E-AD4A-1865-9B89-6FCA3882C903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167" name="TextBox 166">
            <a:extLst>
              <a:ext uri="{FF2B5EF4-FFF2-40B4-BE49-F238E27FC236}">
                <a16:creationId xmlns:a16="http://schemas.microsoft.com/office/drawing/2014/main" id="{FED3D52C-7712-3F13-3450-3EE109C93B57}"/>
              </a:ext>
            </a:extLst>
          </p:cNvPr>
          <p:cNvSpPr txBox="1"/>
          <p:nvPr/>
        </p:nvSpPr>
        <p:spPr>
          <a:xfrm>
            <a:off x="3917083" y="4397366"/>
            <a:ext cx="25080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coverage area</a:t>
            </a:r>
          </a:p>
        </p:txBody>
      </p: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379EA2D3-97C8-0BD4-3133-378B93DD23E6}"/>
              </a:ext>
            </a:extLst>
          </p:cNvPr>
          <p:cNvCxnSpPr>
            <a:cxnSpLocks/>
          </p:cNvCxnSpPr>
          <p:nvPr/>
        </p:nvCxnSpPr>
        <p:spPr>
          <a:xfrm>
            <a:off x="2852949" y="4657687"/>
            <a:ext cx="4772141" cy="0"/>
          </a:xfrm>
          <a:prstGeom prst="straightConnector1">
            <a:avLst/>
          </a:prstGeom>
          <a:noFill/>
          <a:ln w="12700" cap="flat" cmpd="sng" algn="ctr">
            <a:solidFill>
              <a:srgbClr val="5B9BD5">
                <a:lumMod val="75000"/>
              </a:srgbClr>
            </a:solidFill>
            <a:prstDash val="solid"/>
            <a:round/>
            <a:headEnd type="arrow" w="med" len="med"/>
            <a:tailEnd type="arrow" w="med" len="med"/>
          </a:ln>
          <a:effectLst/>
        </p:spPr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D80E5A5B-9CE9-F630-BCAF-B1587205007D}"/>
              </a:ext>
            </a:extLst>
          </p:cNvPr>
          <p:cNvSpPr txBox="1"/>
          <p:nvPr/>
        </p:nvSpPr>
        <p:spPr>
          <a:xfrm>
            <a:off x="5365050" y="2122894"/>
            <a:ext cx="1407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Non-overlapping band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5D1FC92C-F20D-6E4E-36CA-81202F23E0D5}"/>
              </a:ext>
            </a:extLst>
          </p:cNvPr>
          <p:cNvSpPr txBox="1"/>
          <p:nvPr/>
        </p:nvSpPr>
        <p:spPr>
          <a:xfrm>
            <a:off x="4844996" y="3487499"/>
            <a:ext cx="1581986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High speed wireless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mmWave</a:t>
            </a: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 backhaul</a:t>
            </a:r>
          </a:p>
        </p:txBody>
      </p:sp>
      <p:sp>
        <p:nvSpPr>
          <p:cNvPr id="1149" name="Title 9">
            <a:extLst>
              <a:ext uri="{FF2B5EF4-FFF2-40B4-BE49-F238E27FC236}">
                <a16:creationId xmlns:a16="http://schemas.microsoft.com/office/drawing/2014/main" id="{914B92A9-BB6F-FBB9-F462-E2F781294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Proposed </a:t>
            </a:r>
            <a:r>
              <a:rPr lang="en-US" sz="2800" b="1" i="1" dirty="0"/>
              <a:t>mmSubArray</a:t>
            </a:r>
            <a:r>
              <a:rPr lang="en-US" sz="2800" dirty="0"/>
              <a:t> solution</a:t>
            </a:r>
            <a:endParaRPr lang="en-US" sz="2400" b="1" i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9A5EC8-3926-19C9-CF7D-5F84F2D42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665" y="815251"/>
            <a:ext cx="5270334" cy="3289592"/>
          </a:xfrm>
        </p:spPr>
        <p:txBody>
          <a:bodyPr/>
          <a:lstStyle/>
          <a:p>
            <a:r>
              <a:rPr lang="en-US" sz="1600" b="1" i="1" dirty="0" err="1"/>
              <a:t>mmSubArray</a:t>
            </a:r>
            <a:r>
              <a:rPr lang="en-US" sz="1600" dirty="0"/>
              <a:t> approach </a:t>
            </a:r>
          </a:p>
          <a:p>
            <a:pPr lvl="1"/>
            <a:r>
              <a:rPr lang="en-US" sz="1400" dirty="0"/>
              <a:t>Divide overall bandwidth into multiple overlapping and non overlapping bands</a:t>
            </a:r>
          </a:p>
          <a:p>
            <a:pPr lvl="1"/>
            <a:r>
              <a:rPr lang="en-US" sz="1400" dirty="0"/>
              <a:t>Use different phased arrays for each</a:t>
            </a:r>
          </a:p>
          <a:p>
            <a:endParaRPr lang="en-US" sz="1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9FCD71-F01B-8B72-D117-71C2EF9BFC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2E453E73-3B01-1736-7533-A79103BDCB64}"/>
              </a:ext>
            </a:extLst>
          </p:cNvPr>
          <p:cNvSpPr/>
          <p:nvPr/>
        </p:nvSpPr>
        <p:spPr>
          <a:xfrm>
            <a:off x="4493962" y="2112239"/>
            <a:ext cx="76268" cy="1447216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4E073821-2472-E035-7374-EFDEA2E5C28A}"/>
              </a:ext>
            </a:extLst>
          </p:cNvPr>
          <p:cNvSpPr txBox="1"/>
          <p:nvPr/>
        </p:nvSpPr>
        <p:spPr>
          <a:xfrm rot="18639633">
            <a:off x="3537972" y="2930732"/>
            <a:ext cx="94287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Link</a:t>
            </a:r>
          </a:p>
        </p:txBody>
      </p:sp>
      <p:sp>
        <p:nvSpPr>
          <p:cNvPr id="160" name="Rectangle: Rounded Corners 310">
            <a:extLst>
              <a:ext uri="{FF2B5EF4-FFF2-40B4-BE49-F238E27FC236}">
                <a16:creationId xmlns:a16="http://schemas.microsoft.com/office/drawing/2014/main" id="{5E6E0E1D-D95F-2C82-FD3F-0788983E1343}"/>
              </a:ext>
            </a:extLst>
          </p:cNvPr>
          <p:cNvSpPr/>
          <p:nvPr/>
        </p:nvSpPr>
        <p:spPr>
          <a:xfrm>
            <a:off x="4191646" y="2221761"/>
            <a:ext cx="314236" cy="351672"/>
          </a:xfrm>
          <a:prstGeom prst="round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54EE4751-E516-3E45-2758-B5360CAD5FC8}"/>
              </a:ext>
            </a:extLst>
          </p:cNvPr>
          <p:cNvGrpSpPr/>
          <p:nvPr/>
        </p:nvGrpSpPr>
        <p:grpSpPr>
          <a:xfrm>
            <a:off x="4227394" y="2275349"/>
            <a:ext cx="242183" cy="238971"/>
            <a:chOff x="8004371" y="3722117"/>
            <a:chExt cx="215113" cy="217065"/>
          </a:xfrm>
        </p:grpSpPr>
        <p:sp>
          <p:nvSpPr>
            <p:cNvPr id="1126" name="Rectangle 1125">
              <a:extLst>
                <a:ext uri="{FF2B5EF4-FFF2-40B4-BE49-F238E27FC236}">
                  <a16:creationId xmlns:a16="http://schemas.microsoft.com/office/drawing/2014/main" id="{8D74EA41-F2BC-B958-F2EA-D9735DC20929}"/>
                </a:ext>
              </a:extLst>
            </p:cNvPr>
            <p:cNvSpPr/>
            <p:nvPr/>
          </p:nvSpPr>
          <p:spPr>
            <a:xfrm>
              <a:off x="8004371" y="3722117"/>
              <a:ext cx="215113" cy="217065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1127" name="Group 1126">
              <a:extLst>
                <a:ext uri="{FF2B5EF4-FFF2-40B4-BE49-F238E27FC236}">
                  <a16:creationId xmlns:a16="http://schemas.microsoft.com/office/drawing/2014/main" id="{AD7CFCDC-C974-2F9F-7E73-E42FFFB0E196}"/>
                </a:ext>
              </a:extLst>
            </p:cNvPr>
            <p:cNvGrpSpPr/>
            <p:nvPr/>
          </p:nvGrpSpPr>
          <p:grpSpPr>
            <a:xfrm>
              <a:off x="8023480" y="3743071"/>
              <a:ext cx="177545" cy="177695"/>
              <a:chOff x="8317435" y="4010288"/>
              <a:chExt cx="182249" cy="182403"/>
            </a:xfrm>
          </p:grpSpPr>
          <p:grpSp>
            <p:nvGrpSpPr>
              <p:cNvPr id="1128" name="Group 1127">
                <a:extLst>
                  <a:ext uri="{FF2B5EF4-FFF2-40B4-BE49-F238E27FC236}">
                    <a16:creationId xmlns:a16="http://schemas.microsoft.com/office/drawing/2014/main" id="{86C49B1C-5AF5-65FA-FC64-C40CDE887600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144" name="Rectangle 1143">
                  <a:extLst>
                    <a:ext uri="{FF2B5EF4-FFF2-40B4-BE49-F238E27FC236}">
                      <a16:creationId xmlns:a16="http://schemas.microsoft.com/office/drawing/2014/main" id="{1DA269C6-DEE5-6C9B-CFF0-45897F154BB3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45" name="Rectangle 1144">
                  <a:extLst>
                    <a:ext uri="{FF2B5EF4-FFF2-40B4-BE49-F238E27FC236}">
                      <a16:creationId xmlns:a16="http://schemas.microsoft.com/office/drawing/2014/main" id="{376705BB-841C-7A8C-0937-F0C110841FF0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46" name="Rectangle 1145">
                  <a:extLst>
                    <a:ext uri="{FF2B5EF4-FFF2-40B4-BE49-F238E27FC236}">
                      <a16:creationId xmlns:a16="http://schemas.microsoft.com/office/drawing/2014/main" id="{59275636-4B34-F876-7C51-834BC29B309A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47" name="Rectangle 1146">
                  <a:extLst>
                    <a:ext uri="{FF2B5EF4-FFF2-40B4-BE49-F238E27FC236}">
                      <a16:creationId xmlns:a16="http://schemas.microsoft.com/office/drawing/2014/main" id="{F500EBAD-F294-19F7-3783-E745D35F2048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129" name="Group 1128">
                <a:extLst>
                  <a:ext uri="{FF2B5EF4-FFF2-40B4-BE49-F238E27FC236}">
                    <a16:creationId xmlns:a16="http://schemas.microsoft.com/office/drawing/2014/main" id="{7F78E65E-F981-2347-A609-1BA34F785FBC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140" name="Rectangle 1139">
                  <a:extLst>
                    <a:ext uri="{FF2B5EF4-FFF2-40B4-BE49-F238E27FC236}">
                      <a16:creationId xmlns:a16="http://schemas.microsoft.com/office/drawing/2014/main" id="{EE35AE3F-EB96-7466-7937-5FFADA013628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41" name="Rectangle 1140">
                  <a:extLst>
                    <a:ext uri="{FF2B5EF4-FFF2-40B4-BE49-F238E27FC236}">
                      <a16:creationId xmlns:a16="http://schemas.microsoft.com/office/drawing/2014/main" id="{F818FF68-F9B2-A406-BDE5-DF8F529604C1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42" name="Rectangle 1141">
                  <a:extLst>
                    <a:ext uri="{FF2B5EF4-FFF2-40B4-BE49-F238E27FC236}">
                      <a16:creationId xmlns:a16="http://schemas.microsoft.com/office/drawing/2014/main" id="{896E3455-0FF2-C0AD-B7FB-D983E7C1D88F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43" name="Rectangle 1142">
                  <a:extLst>
                    <a:ext uri="{FF2B5EF4-FFF2-40B4-BE49-F238E27FC236}">
                      <a16:creationId xmlns:a16="http://schemas.microsoft.com/office/drawing/2014/main" id="{3AA89C09-3270-4ECA-8790-03EBDD7CA3DE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130" name="Group 1129">
                <a:extLst>
                  <a:ext uri="{FF2B5EF4-FFF2-40B4-BE49-F238E27FC236}">
                    <a16:creationId xmlns:a16="http://schemas.microsoft.com/office/drawing/2014/main" id="{66F4D5DA-6DE5-3C27-BC4D-F21ECDA99C4C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1136" name="Rectangle 1135">
                  <a:extLst>
                    <a:ext uri="{FF2B5EF4-FFF2-40B4-BE49-F238E27FC236}">
                      <a16:creationId xmlns:a16="http://schemas.microsoft.com/office/drawing/2014/main" id="{C6398A89-3708-272A-2867-10EDA850EF74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37" name="Rectangle 1136">
                  <a:extLst>
                    <a:ext uri="{FF2B5EF4-FFF2-40B4-BE49-F238E27FC236}">
                      <a16:creationId xmlns:a16="http://schemas.microsoft.com/office/drawing/2014/main" id="{D804D804-5ABA-161E-7957-0194DC434689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38" name="Rectangle 1137">
                  <a:extLst>
                    <a:ext uri="{FF2B5EF4-FFF2-40B4-BE49-F238E27FC236}">
                      <a16:creationId xmlns:a16="http://schemas.microsoft.com/office/drawing/2014/main" id="{18CEEFB9-3534-AF5E-0016-ACA0612F82F4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39" name="Rectangle 1138">
                  <a:extLst>
                    <a:ext uri="{FF2B5EF4-FFF2-40B4-BE49-F238E27FC236}">
                      <a16:creationId xmlns:a16="http://schemas.microsoft.com/office/drawing/2014/main" id="{7C598F93-9616-05F2-74EA-A2C6B3DBDBC1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131" name="Group 1130">
                <a:extLst>
                  <a:ext uri="{FF2B5EF4-FFF2-40B4-BE49-F238E27FC236}">
                    <a16:creationId xmlns:a16="http://schemas.microsoft.com/office/drawing/2014/main" id="{742D6720-4ED0-CB54-CB17-EF1BA77BC0E0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1132" name="Rectangle 1131">
                  <a:extLst>
                    <a:ext uri="{FF2B5EF4-FFF2-40B4-BE49-F238E27FC236}">
                      <a16:creationId xmlns:a16="http://schemas.microsoft.com/office/drawing/2014/main" id="{451E7E54-BAA7-3C17-0BA2-E150DA4B5F1E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33" name="Rectangle 1132">
                  <a:extLst>
                    <a:ext uri="{FF2B5EF4-FFF2-40B4-BE49-F238E27FC236}">
                      <a16:creationId xmlns:a16="http://schemas.microsoft.com/office/drawing/2014/main" id="{47AC4CB0-BBEF-3294-FF22-5E79742EE407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34" name="Rectangle 1133">
                  <a:extLst>
                    <a:ext uri="{FF2B5EF4-FFF2-40B4-BE49-F238E27FC236}">
                      <a16:creationId xmlns:a16="http://schemas.microsoft.com/office/drawing/2014/main" id="{C60A9A39-C55F-5B7D-CA58-18547C94AB7D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35" name="Rectangle 1134">
                  <a:extLst>
                    <a:ext uri="{FF2B5EF4-FFF2-40B4-BE49-F238E27FC236}">
                      <a16:creationId xmlns:a16="http://schemas.microsoft.com/office/drawing/2014/main" id="{03381FBD-1837-BFCA-045F-EB8E82AE187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D51DC87A-FE73-F63E-D1E5-7A871F087A7A}"/>
              </a:ext>
            </a:extLst>
          </p:cNvPr>
          <p:cNvSpPr txBox="1"/>
          <p:nvPr/>
        </p:nvSpPr>
        <p:spPr>
          <a:xfrm>
            <a:off x="3910675" y="3560743"/>
            <a:ext cx="1226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station</a:t>
            </a:r>
          </a:p>
        </p:txBody>
      </p: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2A20FA3-09EF-BD47-3C3B-23C2EFD7F08F}"/>
              </a:ext>
            </a:extLst>
          </p:cNvPr>
          <p:cNvGrpSpPr/>
          <p:nvPr/>
        </p:nvGrpSpPr>
        <p:grpSpPr>
          <a:xfrm>
            <a:off x="3201089" y="3602086"/>
            <a:ext cx="218514" cy="330590"/>
            <a:chOff x="3296350" y="2513629"/>
            <a:chExt cx="222998" cy="447295"/>
          </a:xfrm>
        </p:grpSpPr>
        <p:sp>
          <p:nvSpPr>
            <p:cNvPr id="1117" name="Rectangle: Rounded Corners 524">
              <a:extLst>
                <a:ext uri="{FF2B5EF4-FFF2-40B4-BE49-F238E27FC236}">
                  <a16:creationId xmlns:a16="http://schemas.microsoft.com/office/drawing/2014/main" id="{6A96F23B-99E1-87E3-8238-33AE6D4BC491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rgbClr val="FFC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118" name="Rectangle: Rounded Corners 525">
              <a:extLst>
                <a:ext uri="{FF2B5EF4-FFF2-40B4-BE49-F238E27FC236}">
                  <a16:creationId xmlns:a16="http://schemas.microsoft.com/office/drawing/2014/main" id="{C3210D6F-18DC-16BD-D183-0DCF267F042A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1119" name="Group 1118">
              <a:extLst>
                <a:ext uri="{FF2B5EF4-FFF2-40B4-BE49-F238E27FC236}">
                  <a16:creationId xmlns:a16="http://schemas.microsoft.com/office/drawing/2014/main" id="{F836BFA6-78B2-DD94-B336-DBC5AF71CF1D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1120" name="Rectangle 1119">
                <a:extLst>
                  <a:ext uri="{FF2B5EF4-FFF2-40B4-BE49-F238E27FC236}">
                    <a16:creationId xmlns:a16="http://schemas.microsoft.com/office/drawing/2014/main" id="{86E1C89C-389C-8574-89FA-7C5DAD45019E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121" name="Group 1120">
                <a:extLst>
                  <a:ext uri="{FF2B5EF4-FFF2-40B4-BE49-F238E27FC236}">
                    <a16:creationId xmlns:a16="http://schemas.microsoft.com/office/drawing/2014/main" id="{F4215EFE-5548-DA7E-F4FA-206F9F7EF57D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1122" name="Rectangle 1121">
                  <a:extLst>
                    <a:ext uri="{FF2B5EF4-FFF2-40B4-BE49-F238E27FC236}">
                      <a16:creationId xmlns:a16="http://schemas.microsoft.com/office/drawing/2014/main" id="{23E6611B-50AB-D395-0E6C-1700E53A6CCF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23" name="Rectangle 1122">
                  <a:extLst>
                    <a:ext uri="{FF2B5EF4-FFF2-40B4-BE49-F238E27FC236}">
                      <a16:creationId xmlns:a16="http://schemas.microsoft.com/office/drawing/2014/main" id="{D9E0F1C7-EFDD-F4EB-45EF-8AD23BED9782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24" name="Rectangle 1123">
                  <a:extLst>
                    <a:ext uri="{FF2B5EF4-FFF2-40B4-BE49-F238E27FC236}">
                      <a16:creationId xmlns:a16="http://schemas.microsoft.com/office/drawing/2014/main" id="{FCC46DFF-1692-6F59-1EB8-C15933AF8BBD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25" name="Rectangle 1124">
                  <a:extLst>
                    <a:ext uri="{FF2B5EF4-FFF2-40B4-BE49-F238E27FC236}">
                      <a16:creationId xmlns:a16="http://schemas.microsoft.com/office/drawing/2014/main" id="{FB447200-E2B0-EA4B-D4D9-84F247745A43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169" name="Partial Circle 492">
            <a:extLst>
              <a:ext uri="{FF2B5EF4-FFF2-40B4-BE49-F238E27FC236}">
                <a16:creationId xmlns:a16="http://schemas.microsoft.com/office/drawing/2014/main" id="{DF9BB74D-E1B2-ADEE-07B5-FA974F8BED58}"/>
              </a:ext>
            </a:extLst>
          </p:cNvPr>
          <p:cNvSpPr/>
          <p:nvPr/>
        </p:nvSpPr>
        <p:spPr>
          <a:xfrm rot="7899269">
            <a:off x="3000868" y="1941476"/>
            <a:ext cx="2740059" cy="991226"/>
          </a:xfrm>
          <a:prstGeom prst="pie">
            <a:avLst>
              <a:gd name="adj1" fmla="val 21304717"/>
              <a:gd name="adj2" fmla="val 308358"/>
            </a:avLst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BADB1D57-726A-6371-E4A9-289D8B0513A2}"/>
              </a:ext>
            </a:extLst>
          </p:cNvPr>
          <p:cNvCxnSpPr>
            <a:cxnSpLocks/>
          </p:cNvCxnSpPr>
          <p:nvPr/>
        </p:nvCxnSpPr>
        <p:spPr>
          <a:xfrm flipV="1">
            <a:off x="3285582" y="2544150"/>
            <a:ext cx="986520" cy="1101233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>
                <a:lumMod val="85000"/>
                <a:lumOff val="15000"/>
              </a:sysClr>
            </a:solidFill>
            <a:prstDash val="sysDash"/>
            <a:round/>
            <a:headEnd type="arrow" w="med" len="med"/>
            <a:tailEnd type="arrow" w="med" len="med"/>
          </a:ln>
          <a:effectLst/>
        </p:spPr>
      </p:cxn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7162406E-7364-870D-C6F0-83A16A1023C3}"/>
              </a:ext>
            </a:extLst>
          </p:cNvPr>
          <p:cNvGrpSpPr/>
          <p:nvPr/>
        </p:nvGrpSpPr>
        <p:grpSpPr>
          <a:xfrm rot="18961870" flipH="1">
            <a:off x="2979250" y="2506751"/>
            <a:ext cx="1102951" cy="363704"/>
            <a:chOff x="1331089" y="676093"/>
            <a:chExt cx="1102951" cy="217987"/>
          </a:xfrm>
        </p:grpSpPr>
        <p:sp>
          <p:nvSpPr>
            <p:cNvPr id="1104" name="Rectangle 1103">
              <a:extLst>
                <a:ext uri="{FF2B5EF4-FFF2-40B4-BE49-F238E27FC236}">
                  <a16:creationId xmlns:a16="http://schemas.microsoft.com/office/drawing/2014/main" id="{77B22BEB-D4C2-6A8E-BB7C-05C00C54F20D}"/>
                </a:ext>
              </a:extLst>
            </p:cNvPr>
            <p:cNvSpPr/>
            <p:nvPr/>
          </p:nvSpPr>
          <p:spPr>
            <a:xfrm>
              <a:off x="1333498" y="855605"/>
              <a:ext cx="396240" cy="31226"/>
            </a:xfrm>
            <a:prstGeom prst="rect">
              <a:avLst/>
            </a:prstGeom>
            <a:solidFill>
              <a:srgbClr val="70AD47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105" name="Rectangle 1104">
              <a:extLst>
                <a:ext uri="{FF2B5EF4-FFF2-40B4-BE49-F238E27FC236}">
                  <a16:creationId xmlns:a16="http://schemas.microsoft.com/office/drawing/2014/main" id="{01BAC816-97AB-993E-AA80-0374874A0136}"/>
                </a:ext>
              </a:extLst>
            </p:cNvPr>
            <p:cNvSpPr/>
            <p:nvPr/>
          </p:nvSpPr>
          <p:spPr>
            <a:xfrm>
              <a:off x="1729740" y="676093"/>
              <a:ext cx="396240" cy="21798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cxnSp>
          <p:nvCxnSpPr>
            <p:cNvPr id="1106" name="Straight Arrow Connector 1105">
              <a:extLst>
                <a:ext uri="{FF2B5EF4-FFF2-40B4-BE49-F238E27FC236}">
                  <a16:creationId xmlns:a16="http://schemas.microsoft.com/office/drawing/2014/main" id="{48A3F3DF-CE36-D76B-6524-4E58D71CE74A}"/>
                </a:ext>
              </a:extLst>
            </p:cNvPr>
            <p:cNvCxnSpPr>
              <a:cxnSpLocks/>
            </p:cNvCxnSpPr>
            <p:nvPr/>
          </p:nvCxnSpPr>
          <p:spPr>
            <a:xfrm>
              <a:off x="1331089" y="891250"/>
              <a:ext cx="960699" cy="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107" name="TextBox 1106">
              <a:extLst>
                <a:ext uri="{FF2B5EF4-FFF2-40B4-BE49-F238E27FC236}">
                  <a16:creationId xmlns:a16="http://schemas.microsoft.com/office/drawing/2014/main" id="{C005E69A-43E4-2504-1DAD-031E8663E590}"/>
                </a:ext>
              </a:extLst>
            </p:cNvPr>
            <p:cNvSpPr txBox="1"/>
            <p:nvPr/>
          </p:nvSpPr>
          <p:spPr>
            <a:xfrm rot="21530590" flipH="1">
              <a:off x="2066632" y="704866"/>
              <a:ext cx="367408" cy="184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Hz</a:t>
              </a:r>
            </a:p>
          </p:txBody>
        </p: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ADBA8333-F0C5-DE02-F7E9-1B68973FE49A}"/>
              </a:ext>
            </a:extLst>
          </p:cNvPr>
          <p:cNvSpPr txBox="1"/>
          <p:nvPr/>
        </p:nvSpPr>
        <p:spPr>
          <a:xfrm>
            <a:off x="2341582" y="2317689"/>
            <a:ext cx="1077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</a:pPr>
            <a:r>
              <a:rPr lang="en-US" kern="1200">
                <a:solidFill>
                  <a:srgbClr val="FFC000">
                    <a:lumMod val="75000"/>
                  </a:srgb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Overlapping band</a:t>
            </a:r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EE538884-862C-32FE-B739-74ECB8A8C28B}"/>
              </a:ext>
            </a:extLst>
          </p:cNvPr>
          <p:cNvGrpSpPr/>
          <p:nvPr/>
        </p:nvGrpSpPr>
        <p:grpSpPr>
          <a:xfrm rot="2025671">
            <a:off x="5007969" y="2488860"/>
            <a:ext cx="1150876" cy="400157"/>
            <a:chOff x="1445610" y="676385"/>
            <a:chExt cx="1150876" cy="239836"/>
          </a:xfrm>
        </p:grpSpPr>
        <p:sp>
          <p:nvSpPr>
            <p:cNvPr id="1100" name="Rectangle 1099">
              <a:extLst>
                <a:ext uri="{FF2B5EF4-FFF2-40B4-BE49-F238E27FC236}">
                  <a16:creationId xmlns:a16="http://schemas.microsoft.com/office/drawing/2014/main" id="{013766A0-9F45-308E-D1D8-EBAB7B9CACEE}"/>
                </a:ext>
              </a:extLst>
            </p:cNvPr>
            <p:cNvSpPr/>
            <p:nvPr/>
          </p:nvSpPr>
          <p:spPr>
            <a:xfrm>
              <a:off x="1448023" y="676385"/>
              <a:ext cx="396240" cy="214339"/>
            </a:xfrm>
            <a:prstGeom prst="rect">
              <a:avLst/>
            </a:prstGeom>
            <a:solidFill>
              <a:srgbClr val="70AD47"/>
            </a:solidFill>
            <a:ln w="12700" cap="flat" cmpd="sng" algn="ctr">
              <a:solidFill>
                <a:schemeClr val="accent5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101" name="Rectangle 1100">
              <a:extLst>
                <a:ext uri="{FF2B5EF4-FFF2-40B4-BE49-F238E27FC236}">
                  <a16:creationId xmlns:a16="http://schemas.microsoft.com/office/drawing/2014/main" id="{40EAD1B6-27D4-B938-D056-D885B8CDD362}"/>
                </a:ext>
              </a:extLst>
            </p:cNvPr>
            <p:cNvSpPr/>
            <p:nvPr/>
          </p:nvSpPr>
          <p:spPr>
            <a:xfrm>
              <a:off x="1853957" y="853163"/>
              <a:ext cx="396240" cy="36756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cxnSp>
          <p:nvCxnSpPr>
            <p:cNvPr id="1102" name="Straight Arrow Connector 1101">
              <a:extLst>
                <a:ext uri="{FF2B5EF4-FFF2-40B4-BE49-F238E27FC236}">
                  <a16:creationId xmlns:a16="http://schemas.microsoft.com/office/drawing/2014/main" id="{576C35E4-D51B-FEE8-970F-628755D73BD3}"/>
                </a:ext>
              </a:extLst>
            </p:cNvPr>
            <p:cNvCxnSpPr>
              <a:cxnSpLocks/>
            </p:cNvCxnSpPr>
            <p:nvPr/>
          </p:nvCxnSpPr>
          <p:spPr>
            <a:xfrm>
              <a:off x="1445610" y="887899"/>
              <a:ext cx="960699" cy="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103" name="TextBox 1102">
              <a:extLst>
                <a:ext uri="{FF2B5EF4-FFF2-40B4-BE49-F238E27FC236}">
                  <a16:creationId xmlns:a16="http://schemas.microsoft.com/office/drawing/2014/main" id="{C5E84117-BA27-3F39-F0E8-CCEEA6C28E96}"/>
                </a:ext>
              </a:extLst>
            </p:cNvPr>
            <p:cNvSpPr txBox="1"/>
            <p:nvPr/>
          </p:nvSpPr>
          <p:spPr>
            <a:xfrm rot="21530590" flipH="1">
              <a:off x="2229078" y="731754"/>
              <a:ext cx="367408" cy="184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Hz</a:t>
              </a:r>
            </a:p>
          </p:txBody>
        </p:sp>
      </p:grpSp>
      <p:sp>
        <p:nvSpPr>
          <p:cNvPr id="1148" name="Rectangle: Rounded Corners 310">
            <a:extLst>
              <a:ext uri="{FF2B5EF4-FFF2-40B4-BE49-F238E27FC236}">
                <a16:creationId xmlns:a16="http://schemas.microsoft.com/office/drawing/2014/main" id="{30534495-BB83-7EC5-01F6-5CE7B9178772}"/>
              </a:ext>
            </a:extLst>
          </p:cNvPr>
          <p:cNvSpPr/>
          <p:nvPr/>
        </p:nvSpPr>
        <p:spPr>
          <a:xfrm>
            <a:off x="4547524" y="2228686"/>
            <a:ext cx="314236" cy="347922"/>
          </a:xfrm>
          <a:prstGeom prst="roundRect">
            <a:avLst/>
          </a:prstGeom>
          <a:solidFill>
            <a:srgbClr val="00B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94665774-6E52-E411-AEFD-63D030E44E2C}"/>
              </a:ext>
            </a:extLst>
          </p:cNvPr>
          <p:cNvGrpSpPr/>
          <p:nvPr/>
        </p:nvGrpSpPr>
        <p:grpSpPr>
          <a:xfrm>
            <a:off x="4578108" y="2278284"/>
            <a:ext cx="242183" cy="238971"/>
            <a:chOff x="8004371" y="3722117"/>
            <a:chExt cx="215113" cy="217065"/>
          </a:xfrm>
        </p:grpSpPr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8CFABD28-F485-9423-A3CA-C9661C58CABD}"/>
                </a:ext>
              </a:extLst>
            </p:cNvPr>
            <p:cNvSpPr/>
            <p:nvPr/>
          </p:nvSpPr>
          <p:spPr>
            <a:xfrm>
              <a:off x="8004371" y="3722117"/>
              <a:ext cx="215113" cy="217065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AB491C73-91AD-DFAC-D51B-BCB9D10DEF64}"/>
                </a:ext>
              </a:extLst>
            </p:cNvPr>
            <p:cNvGrpSpPr/>
            <p:nvPr/>
          </p:nvGrpSpPr>
          <p:grpSpPr>
            <a:xfrm>
              <a:off x="8023480" y="3743071"/>
              <a:ext cx="177545" cy="177695"/>
              <a:chOff x="8317435" y="4010288"/>
              <a:chExt cx="182249" cy="182403"/>
            </a:xfrm>
          </p:grpSpPr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9F630CDC-B872-409E-9D1F-98F377E3C8E0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096" name="Rectangle 1095">
                  <a:extLst>
                    <a:ext uri="{FF2B5EF4-FFF2-40B4-BE49-F238E27FC236}">
                      <a16:creationId xmlns:a16="http://schemas.microsoft.com/office/drawing/2014/main" id="{36A5B600-8ACF-E493-3504-1DFBBEEE5422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7" name="Rectangle 1096">
                  <a:extLst>
                    <a:ext uri="{FF2B5EF4-FFF2-40B4-BE49-F238E27FC236}">
                      <a16:creationId xmlns:a16="http://schemas.microsoft.com/office/drawing/2014/main" id="{48BD667E-555A-0983-84BC-35CBC3D55321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8" name="Rectangle 1097">
                  <a:extLst>
                    <a:ext uri="{FF2B5EF4-FFF2-40B4-BE49-F238E27FC236}">
                      <a16:creationId xmlns:a16="http://schemas.microsoft.com/office/drawing/2014/main" id="{73D3C0BF-A764-26B0-BE79-AC3831D8CCA4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9" name="Rectangle 1098">
                  <a:extLst>
                    <a:ext uri="{FF2B5EF4-FFF2-40B4-BE49-F238E27FC236}">
                      <a16:creationId xmlns:a16="http://schemas.microsoft.com/office/drawing/2014/main" id="{60539E13-A6D7-DA1E-703D-960730592562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1AEE5C5B-D7D3-1F77-0F8B-EBED24337D50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092" name="Rectangle 1091">
                  <a:extLst>
                    <a:ext uri="{FF2B5EF4-FFF2-40B4-BE49-F238E27FC236}">
                      <a16:creationId xmlns:a16="http://schemas.microsoft.com/office/drawing/2014/main" id="{387FBFF0-7C54-9F4E-6772-47B83536F5AF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3" name="Rectangle 1092">
                  <a:extLst>
                    <a:ext uri="{FF2B5EF4-FFF2-40B4-BE49-F238E27FC236}">
                      <a16:creationId xmlns:a16="http://schemas.microsoft.com/office/drawing/2014/main" id="{A947B302-EC05-C9BF-2007-87E6F09489AD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4" name="Rectangle 1093">
                  <a:extLst>
                    <a:ext uri="{FF2B5EF4-FFF2-40B4-BE49-F238E27FC236}">
                      <a16:creationId xmlns:a16="http://schemas.microsoft.com/office/drawing/2014/main" id="{12D95EA4-5A79-F7FB-45AC-A06E53284CFA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5" name="Rectangle 1094">
                  <a:extLst>
                    <a:ext uri="{FF2B5EF4-FFF2-40B4-BE49-F238E27FC236}">
                      <a16:creationId xmlns:a16="http://schemas.microsoft.com/office/drawing/2014/main" id="{1E631366-A227-E740-ADEE-2CB7FE64C42F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AF6B4770-1CA2-A5BD-AC88-1DEBB1AAC6F9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1088" name="Rectangle 1087">
                  <a:extLst>
                    <a:ext uri="{FF2B5EF4-FFF2-40B4-BE49-F238E27FC236}">
                      <a16:creationId xmlns:a16="http://schemas.microsoft.com/office/drawing/2014/main" id="{02AAB9B3-61A4-ACFF-12E9-D689025A384F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89" name="Rectangle 1088">
                  <a:extLst>
                    <a:ext uri="{FF2B5EF4-FFF2-40B4-BE49-F238E27FC236}">
                      <a16:creationId xmlns:a16="http://schemas.microsoft.com/office/drawing/2014/main" id="{54F8E592-75E9-CF9D-2AB0-2A812B4C1E5B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0" name="Rectangle 1089">
                  <a:extLst>
                    <a:ext uri="{FF2B5EF4-FFF2-40B4-BE49-F238E27FC236}">
                      <a16:creationId xmlns:a16="http://schemas.microsoft.com/office/drawing/2014/main" id="{D0047586-1722-340B-ABD7-7841A505997C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1" name="Rectangle 1090">
                  <a:extLst>
                    <a:ext uri="{FF2B5EF4-FFF2-40B4-BE49-F238E27FC236}">
                      <a16:creationId xmlns:a16="http://schemas.microsoft.com/office/drawing/2014/main" id="{760858D4-4D76-C9D2-45E3-CEB1545010B0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9ADB55B5-6100-6C38-DB89-59DDDE7E5415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188" name="Rectangle 187">
                  <a:extLst>
                    <a:ext uri="{FF2B5EF4-FFF2-40B4-BE49-F238E27FC236}">
                      <a16:creationId xmlns:a16="http://schemas.microsoft.com/office/drawing/2014/main" id="{52495937-97DC-9ABD-A46E-C60D82A55623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89" name="Rectangle 188">
                  <a:extLst>
                    <a:ext uri="{FF2B5EF4-FFF2-40B4-BE49-F238E27FC236}">
                      <a16:creationId xmlns:a16="http://schemas.microsoft.com/office/drawing/2014/main" id="{F8F17594-BEA0-E9CE-260E-546CADABA14A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0" name="Rectangle 189">
                  <a:extLst>
                    <a:ext uri="{FF2B5EF4-FFF2-40B4-BE49-F238E27FC236}">
                      <a16:creationId xmlns:a16="http://schemas.microsoft.com/office/drawing/2014/main" id="{6CF524B5-DE6B-5DF9-1C48-6154EE1AE701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1" name="Rectangle 190">
                  <a:extLst>
                    <a:ext uri="{FF2B5EF4-FFF2-40B4-BE49-F238E27FC236}">
                      <a16:creationId xmlns:a16="http://schemas.microsoft.com/office/drawing/2014/main" id="{7837E32A-4329-48E8-33CB-A93FCFE7AD06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179" name="Partial Circle 492">
            <a:extLst>
              <a:ext uri="{FF2B5EF4-FFF2-40B4-BE49-F238E27FC236}">
                <a16:creationId xmlns:a16="http://schemas.microsoft.com/office/drawing/2014/main" id="{0EB19EED-4342-A440-B3BF-F90BBA11C052}"/>
              </a:ext>
            </a:extLst>
          </p:cNvPr>
          <p:cNvSpPr/>
          <p:nvPr/>
        </p:nvSpPr>
        <p:spPr>
          <a:xfrm rot="2065367">
            <a:off x="3171936" y="1997759"/>
            <a:ext cx="3129106" cy="979106"/>
          </a:xfrm>
          <a:prstGeom prst="pie">
            <a:avLst>
              <a:gd name="adj1" fmla="val 21304717"/>
              <a:gd name="adj2" fmla="val 308358"/>
            </a:avLst>
          </a:prstGeom>
          <a:solidFill>
            <a:srgbClr val="70AD4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497E9946-59B5-5035-412E-CE8F8DC3CB32}"/>
              </a:ext>
            </a:extLst>
          </p:cNvPr>
          <p:cNvCxnSpPr>
            <a:cxnSpLocks/>
          </p:cNvCxnSpPr>
          <p:nvPr/>
        </p:nvCxnSpPr>
        <p:spPr>
          <a:xfrm flipH="1" flipV="1">
            <a:off x="4826824" y="2547637"/>
            <a:ext cx="1598269" cy="1113616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ot"/>
            <a:round/>
            <a:headEnd type="arrow" w="med" len="med"/>
            <a:tailEnd type="arrow" w="med" len="med"/>
          </a:ln>
          <a:effectLst/>
        </p:spPr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7B8E43-EDB2-29BC-2A5F-6E8D6CD639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2571597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0"/>
      <p:bldP spid="167" grpId="0"/>
      <p:bldP spid="174" grpId="0"/>
      <p:bldP spid="175" grpId="0"/>
      <p:bldP spid="148" grpId="0" animBg="1"/>
      <p:bldP spid="149" grpId="0"/>
      <p:bldP spid="160" grpId="0" animBg="1"/>
      <p:bldP spid="164" grpId="0"/>
      <p:bldP spid="169" grpId="0" animBg="1"/>
      <p:bldP spid="172" grpId="0"/>
      <p:bldP spid="1148" grpId="0" animBg="1"/>
      <p:bldP spid="17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Rounded Rectangle 1110">
            <a:extLst>
              <a:ext uri="{FF2B5EF4-FFF2-40B4-BE49-F238E27FC236}">
                <a16:creationId xmlns:a16="http://schemas.microsoft.com/office/drawing/2014/main" id="{CB4E0D9B-D994-EB0A-EC5E-738D5993DBBE}"/>
              </a:ext>
            </a:extLst>
          </p:cNvPr>
          <p:cNvSpPr/>
          <p:nvPr/>
        </p:nvSpPr>
        <p:spPr>
          <a:xfrm>
            <a:off x="1867849" y="1867546"/>
            <a:ext cx="3935537" cy="2736350"/>
          </a:xfrm>
          <a:prstGeom prst="roundRect">
            <a:avLst>
              <a:gd name="adj" fmla="val 850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9" name="Title 9">
            <a:extLst>
              <a:ext uri="{FF2B5EF4-FFF2-40B4-BE49-F238E27FC236}">
                <a16:creationId xmlns:a16="http://schemas.microsoft.com/office/drawing/2014/main" id="{914B92A9-BB6F-FBB9-F462-E2F781294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49" y="236217"/>
            <a:ext cx="8448641" cy="600300"/>
          </a:xfrm>
        </p:spPr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Proposed </a:t>
            </a:r>
            <a:r>
              <a:rPr lang="en-US" sz="28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mmSubArray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solution:</a:t>
            </a:r>
            <a:r>
              <a:rPr lang="en-US" sz="2400" i="1" dirty="0">
                <a:latin typeface="Calibri" panose="020F0502020204030204" pitchFamily="34" charset="0"/>
                <a:cs typeface="Calibri" panose="020F0502020204030204" pitchFamily="34" charset="0"/>
              </a:rPr>
              <a:t> Beaming non-overlapping band to satellite ground station</a:t>
            </a:r>
            <a:endParaRPr lang="en-US" sz="2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36" name="Partial Circle 492">
            <a:extLst>
              <a:ext uri="{FF2B5EF4-FFF2-40B4-BE49-F238E27FC236}">
                <a16:creationId xmlns:a16="http://schemas.microsoft.com/office/drawing/2014/main" id="{90D4CBDD-3555-D3AE-712E-4F0FB06EDE89}"/>
              </a:ext>
            </a:extLst>
          </p:cNvPr>
          <p:cNvSpPr/>
          <p:nvPr/>
        </p:nvSpPr>
        <p:spPr>
          <a:xfrm rot="20492026">
            <a:off x="3485211" y="2179364"/>
            <a:ext cx="3129106" cy="979106"/>
          </a:xfrm>
          <a:prstGeom prst="pie">
            <a:avLst>
              <a:gd name="adj1" fmla="val 21304717"/>
              <a:gd name="adj2" fmla="val 308358"/>
            </a:avLst>
          </a:prstGeom>
          <a:solidFill>
            <a:srgbClr val="70AD4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457" name="Rectangle 1456">
            <a:extLst>
              <a:ext uri="{FF2B5EF4-FFF2-40B4-BE49-F238E27FC236}">
                <a16:creationId xmlns:a16="http://schemas.microsoft.com/office/drawing/2014/main" id="{D484FE40-65FB-180A-596C-BFF05A5A97EE}"/>
              </a:ext>
            </a:extLst>
          </p:cNvPr>
          <p:cNvSpPr/>
          <p:nvPr/>
        </p:nvSpPr>
        <p:spPr>
          <a:xfrm>
            <a:off x="2066938" y="2353781"/>
            <a:ext cx="527308" cy="129330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SDR</a:t>
            </a:r>
          </a:p>
        </p:txBody>
      </p:sp>
      <p:grpSp>
        <p:nvGrpSpPr>
          <p:cNvPr id="1483" name="Group 1482">
            <a:extLst>
              <a:ext uri="{FF2B5EF4-FFF2-40B4-BE49-F238E27FC236}">
                <a16:creationId xmlns:a16="http://schemas.microsoft.com/office/drawing/2014/main" id="{E5328FD8-A24D-2095-01D6-A49FC7A77225}"/>
              </a:ext>
            </a:extLst>
          </p:cNvPr>
          <p:cNvGrpSpPr/>
          <p:nvPr/>
        </p:nvGrpSpPr>
        <p:grpSpPr>
          <a:xfrm>
            <a:off x="2567598" y="1867546"/>
            <a:ext cx="2596773" cy="2185479"/>
            <a:chOff x="3128090" y="960552"/>
            <a:chExt cx="3654122" cy="3421366"/>
          </a:xfrm>
        </p:grpSpPr>
        <p:grpSp>
          <p:nvGrpSpPr>
            <p:cNvPr id="1486" name="Group 1485">
              <a:extLst>
                <a:ext uri="{FF2B5EF4-FFF2-40B4-BE49-F238E27FC236}">
                  <a16:creationId xmlns:a16="http://schemas.microsoft.com/office/drawing/2014/main" id="{AB6C11D4-4DF3-A906-4A26-46055106AD01}"/>
                </a:ext>
              </a:extLst>
            </p:cNvPr>
            <p:cNvGrpSpPr/>
            <p:nvPr/>
          </p:nvGrpSpPr>
          <p:grpSpPr>
            <a:xfrm flipH="1">
              <a:off x="3128090" y="1069318"/>
              <a:ext cx="3654122" cy="3209026"/>
              <a:chOff x="3555429" y="1053548"/>
              <a:chExt cx="3654122" cy="3209026"/>
            </a:xfrm>
          </p:grpSpPr>
          <p:grpSp>
            <p:nvGrpSpPr>
              <p:cNvPr id="1503" name="Group 1502">
                <a:extLst>
                  <a:ext uri="{FF2B5EF4-FFF2-40B4-BE49-F238E27FC236}">
                    <a16:creationId xmlns:a16="http://schemas.microsoft.com/office/drawing/2014/main" id="{C12F05A9-6BC7-A9F9-6FF0-EF23533C4C1A}"/>
                  </a:ext>
                </a:extLst>
              </p:cNvPr>
              <p:cNvGrpSpPr/>
              <p:nvPr/>
            </p:nvGrpSpPr>
            <p:grpSpPr>
              <a:xfrm>
                <a:off x="3561941" y="1432253"/>
                <a:ext cx="2495392" cy="1161258"/>
                <a:chOff x="5016528" y="1874202"/>
                <a:chExt cx="2495392" cy="1161258"/>
              </a:xfrm>
            </p:grpSpPr>
            <p:sp>
              <p:nvSpPr>
                <p:cNvPr id="1089" name="Rectangle 1088">
                  <a:extLst>
                    <a:ext uri="{FF2B5EF4-FFF2-40B4-BE49-F238E27FC236}">
                      <a16:creationId xmlns:a16="http://schemas.microsoft.com/office/drawing/2014/main" id="{D8A92CBB-0B55-B93F-DCDB-AC1A070D5B31}"/>
                    </a:ext>
                  </a:extLst>
                </p:cNvPr>
                <p:cNvSpPr/>
                <p:nvPr/>
              </p:nvSpPr>
              <p:spPr>
                <a:xfrm>
                  <a:off x="5016528" y="1911375"/>
                  <a:ext cx="2495392" cy="1124085"/>
                </a:xfrm>
                <a:prstGeom prst="rect">
                  <a:avLst/>
                </a:prstGeom>
                <a:solidFill>
                  <a:srgbClr val="92D050">
                    <a:alpha val="40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090" name="Group 1089">
                  <a:extLst>
                    <a:ext uri="{FF2B5EF4-FFF2-40B4-BE49-F238E27FC236}">
                      <a16:creationId xmlns:a16="http://schemas.microsoft.com/office/drawing/2014/main" id="{2722E7BA-36F0-C7D6-6F51-B1531CBF6D09}"/>
                    </a:ext>
                  </a:extLst>
                </p:cNvPr>
                <p:cNvGrpSpPr/>
                <p:nvPr/>
              </p:nvGrpSpPr>
              <p:grpSpPr>
                <a:xfrm>
                  <a:off x="5144238" y="2240463"/>
                  <a:ext cx="382504" cy="671130"/>
                  <a:chOff x="7336721" y="1151185"/>
                  <a:chExt cx="207079" cy="363335"/>
                </a:xfrm>
              </p:grpSpPr>
              <p:sp>
                <p:nvSpPr>
                  <p:cNvPr id="1098" name="Rectangle 1097">
                    <a:extLst>
                      <a:ext uri="{FF2B5EF4-FFF2-40B4-BE49-F238E27FC236}">
                        <a16:creationId xmlns:a16="http://schemas.microsoft.com/office/drawing/2014/main" id="{4F8E5826-6B61-43CD-838E-783EF5F1F502}"/>
                      </a:ext>
                    </a:extLst>
                  </p:cNvPr>
                  <p:cNvSpPr/>
                  <p:nvPr/>
                </p:nvSpPr>
                <p:spPr>
                  <a:xfrm>
                    <a:off x="7336721" y="1151185"/>
                    <a:ext cx="207079" cy="363335"/>
                  </a:xfrm>
                  <a:prstGeom prst="rect">
                    <a:avLst/>
                  </a:prstGeom>
                  <a:solidFill>
                    <a:srgbClr val="FFC000">
                      <a:lumMod val="20000"/>
                      <a:lumOff val="80000"/>
                    </a:srgbClr>
                  </a:solidFill>
                  <a:ln w="31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1099" name="Group 1098">
                    <a:extLst>
                      <a:ext uri="{FF2B5EF4-FFF2-40B4-BE49-F238E27FC236}">
                        <a16:creationId xmlns:a16="http://schemas.microsoft.com/office/drawing/2014/main" id="{8AA9C2BF-FF90-52B3-1A8C-870FA542F10F}"/>
                      </a:ext>
                    </a:extLst>
                  </p:cNvPr>
                  <p:cNvGrpSpPr/>
                  <p:nvPr/>
                </p:nvGrpSpPr>
                <p:grpSpPr>
                  <a:xfrm>
                    <a:off x="7368707" y="1186259"/>
                    <a:ext cx="137378" cy="137540"/>
                    <a:chOff x="4509972" y="821055"/>
                    <a:chExt cx="110490" cy="108584"/>
                  </a:xfrm>
                </p:grpSpPr>
                <p:sp>
                  <p:nvSpPr>
                    <p:cNvPr id="1105" name="Rectangle 1104">
                      <a:extLst>
                        <a:ext uri="{FF2B5EF4-FFF2-40B4-BE49-F238E27FC236}">
                          <a16:creationId xmlns:a16="http://schemas.microsoft.com/office/drawing/2014/main" id="{CF286383-23BC-7C67-DA8E-70B8B50C3E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09973" y="821055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06" name="Rectangle 1105">
                      <a:extLst>
                        <a:ext uri="{FF2B5EF4-FFF2-40B4-BE49-F238E27FC236}">
                          <a16:creationId xmlns:a16="http://schemas.microsoft.com/office/drawing/2014/main" id="{14BBB2CA-13CA-08C6-0A8C-EB076AC049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4743" y="821055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07" name="Rectangle 1106">
                      <a:extLst>
                        <a:ext uri="{FF2B5EF4-FFF2-40B4-BE49-F238E27FC236}">
                          <a16:creationId xmlns:a16="http://schemas.microsoft.com/office/drawing/2014/main" id="{0136B53F-0BD8-F204-AED8-898C3F177F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4742" y="883920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08" name="Rectangle 1107">
                      <a:extLst>
                        <a:ext uri="{FF2B5EF4-FFF2-40B4-BE49-F238E27FC236}">
                          <a16:creationId xmlns:a16="http://schemas.microsoft.com/office/drawing/2014/main" id="{EB1AE74D-37E7-744D-1E7D-4671FA5F0D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09972" y="883920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100" name="Group 1099">
                    <a:extLst>
                      <a:ext uri="{FF2B5EF4-FFF2-40B4-BE49-F238E27FC236}">
                        <a16:creationId xmlns:a16="http://schemas.microsoft.com/office/drawing/2014/main" id="{E9338CBF-05AD-8770-9679-B20907D7410E}"/>
                      </a:ext>
                    </a:extLst>
                  </p:cNvPr>
                  <p:cNvGrpSpPr/>
                  <p:nvPr/>
                </p:nvGrpSpPr>
                <p:grpSpPr>
                  <a:xfrm>
                    <a:off x="7368707" y="1346154"/>
                    <a:ext cx="137378" cy="137540"/>
                    <a:chOff x="4509972" y="821055"/>
                    <a:chExt cx="110490" cy="108584"/>
                  </a:xfrm>
                </p:grpSpPr>
                <p:sp>
                  <p:nvSpPr>
                    <p:cNvPr id="1101" name="Rectangle 1100">
                      <a:extLst>
                        <a:ext uri="{FF2B5EF4-FFF2-40B4-BE49-F238E27FC236}">
                          <a16:creationId xmlns:a16="http://schemas.microsoft.com/office/drawing/2014/main" id="{D395BC39-D6D5-2A0C-08D5-837193679B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09973" y="821055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02" name="Rectangle 1101">
                      <a:extLst>
                        <a:ext uri="{FF2B5EF4-FFF2-40B4-BE49-F238E27FC236}">
                          <a16:creationId xmlns:a16="http://schemas.microsoft.com/office/drawing/2014/main" id="{A2E79920-EB1E-BF6D-7C83-1A5FA60FE3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4743" y="821055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03" name="Rectangle 1102">
                      <a:extLst>
                        <a:ext uri="{FF2B5EF4-FFF2-40B4-BE49-F238E27FC236}">
                          <a16:creationId xmlns:a16="http://schemas.microsoft.com/office/drawing/2014/main" id="{CD0F0E1C-F2F1-CA69-187A-63565F1D0C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4742" y="883920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04" name="Rectangle 1103">
                      <a:extLst>
                        <a:ext uri="{FF2B5EF4-FFF2-40B4-BE49-F238E27FC236}">
                          <a16:creationId xmlns:a16="http://schemas.microsoft.com/office/drawing/2014/main" id="{D9C2BB95-4E5B-0B8D-6E52-7E98B30D69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09972" y="883920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1091" name="Group 1090">
                  <a:extLst>
                    <a:ext uri="{FF2B5EF4-FFF2-40B4-BE49-F238E27FC236}">
                      <a16:creationId xmlns:a16="http://schemas.microsoft.com/office/drawing/2014/main" id="{52D52996-C6CD-EE90-FEEA-E1F2D5C9D931}"/>
                    </a:ext>
                  </a:extLst>
                </p:cNvPr>
                <p:cNvGrpSpPr/>
                <p:nvPr/>
              </p:nvGrpSpPr>
              <p:grpSpPr>
                <a:xfrm>
                  <a:off x="5761428" y="2305250"/>
                  <a:ext cx="800411" cy="557787"/>
                  <a:chOff x="1613660" y="2130352"/>
                  <a:chExt cx="800411" cy="557787"/>
                </a:xfrm>
              </p:grpSpPr>
              <p:sp>
                <p:nvSpPr>
                  <p:cNvPr id="1096" name="Isosceles Triangle 113">
                    <a:extLst>
                      <a:ext uri="{FF2B5EF4-FFF2-40B4-BE49-F238E27FC236}">
                        <a16:creationId xmlns:a16="http://schemas.microsoft.com/office/drawing/2014/main" id="{55E6D1B7-CD2E-64E0-FE8C-A7C5158AF4D1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748250" y="2104493"/>
                    <a:ext cx="557787" cy="609506"/>
                  </a:xfrm>
                  <a:prstGeom prst="triangle">
                    <a:avLst/>
                  </a:prstGeom>
                  <a:solidFill>
                    <a:srgbClr val="FFC000">
                      <a:lumMod val="60000"/>
                      <a:lumOff val="40000"/>
                    </a:srgbClr>
                  </a:solidFill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97" name="TextBox 1096">
                    <a:extLst>
                      <a:ext uri="{FF2B5EF4-FFF2-40B4-BE49-F238E27FC236}">
                        <a16:creationId xmlns:a16="http://schemas.microsoft.com/office/drawing/2014/main" id="{414A4EA9-D0F6-DE97-C8B0-176C1219D881}"/>
                      </a:ext>
                    </a:extLst>
                  </p:cNvPr>
                  <p:cNvSpPr txBox="1"/>
                  <p:nvPr/>
                </p:nvSpPr>
                <p:spPr>
                  <a:xfrm>
                    <a:off x="1613660" y="2190882"/>
                    <a:ext cx="800411" cy="4336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Gain</a:t>
                    </a:r>
                  </a:p>
                </p:txBody>
              </p:sp>
            </p:grpSp>
            <p:cxnSp>
              <p:nvCxnSpPr>
                <p:cNvPr id="1092" name="Straight Connector 1091">
                  <a:extLst>
                    <a:ext uri="{FF2B5EF4-FFF2-40B4-BE49-F238E27FC236}">
                      <a16:creationId xmlns:a16="http://schemas.microsoft.com/office/drawing/2014/main" id="{EEA775F3-1D00-EFE9-AEC2-0D26E85233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478014" y="2584143"/>
                  <a:ext cx="300491" cy="0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headEnd type="none" w="med" len="med"/>
                  <a:tailEnd type="triangle" w="med" len="med"/>
                </a:ln>
                <a:effectLst/>
              </p:spPr>
            </p:cxnSp>
            <p:sp>
              <p:nvSpPr>
                <p:cNvPr id="1093" name="Flowchart: Summing Junction 132">
                  <a:extLst>
                    <a:ext uri="{FF2B5EF4-FFF2-40B4-BE49-F238E27FC236}">
                      <a16:creationId xmlns:a16="http://schemas.microsoft.com/office/drawing/2014/main" id="{6E4B3782-1D37-00A0-01D1-85F1BA75F78F}"/>
                    </a:ext>
                  </a:extLst>
                </p:cNvPr>
                <p:cNvSpPr/>
                <p:nvPr/>
              </p:nvSpPr>
              <p:spPr>
                <a:xfrm>
                  <a:off x="6788203" y="2392891"/>
                  <a:ext cx="382505" cy="382505"/>
                </a:xfrm>
                <a:prstGeom prst="flowChartSummingJunction">
                  <a:avLst/>
                </a:prstGeom>
                <a:solidFill>
                  <a:srgbClr val="4472C4">
                    <a:lumMod val="60000"/>
                    <a:lumOff val="40000"/>
                  </a:srgbClr>
                </a:solidFill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94" name="Straight Connector 1093">
                  <a:extLst>
                    <a:ext uri="{FF2B5EF4-FFF2-40B4-BE49-F238E27FC236}">
                      <a16:creationId xmlns:a16="http://schemas.microsoft.com/office/drawing/2014/main" id="{7373267C-71CC-CEAC-76C8-5F2E3DC424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551401" y="2567498"/>
                  <a:ext cx="325197" cy="0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headEnd type="none" w="med" len="med"/>
                  <a:tailEnd type="triangle" w="med" len="med"/>
                </a:ln>
                <a:effectLst/>
              </p:spPr>
            </p:cxnSp>
            <p:sp>
              <p:nvSpPr>
                <p:cNvPr id="1095" name="TextBox 1094">
                  <a:extLst>
                    <a:ext uri="{FF2B5EF4-FFF2-40B4-BE49-F238E27FC236}">
                      <a16:creationId xmlns:a16="http://schemas.microsoft.com/office/drawing/2014/main" id="{FFBD4341-6374-9684-94BE-F67DFAC270C8}"/>
                    </a:ext>
                  </a:extLst>
                </p:cNvPr>
                <p:cNvSpPr txBox="1"/>
                <p:nvPr/>
              </p:nvSpPr>
              <p:spPr>
                <a:xfrm>
                  <a:off x="5658649" y="1874202"/>
                  <a:ext cx="10041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Phased Array</a:t>
                  </a:r>
                </a:p>
              </p:txBody>
            </p:sp>
          </p:grpSp>
          <p:sp>
            <p:nvSpPr>
              <p:cNvPr id="1504" name="Rectangle 1503">
                <a:extLst>
                  <a:ext uri="{FF2B5EF4-FFF2-40B4-BE49-F238E27FC236}">
                    <a16:creationId xmlns:a16="http://schemas.microsoft.com/office/drawing/2014/main" id="{7CFFE010-9837-3735-1993-86344A73FCDB}"/>
                  </a:ext>
                </a:extLst>
              </p:cNvPr>
              <p:cNvSpPr/>
              <p:nvPr/>
            </p:nvSpPr>
            <p:spPr>
              <a:xfrm>
                <a:off x="3555429" y="2840965"/>
                <a:ext cx="2495392" cy="1124085"/>
              </a:xfrm>
              <a:prstGeom prst="rect">
                <a:avLst/>
              </a:prstGeom>
              <a:solidFill>
                <a:srgbClr val="FFC000">
                  <a:lumMod val="40000"/>
                  <a:lumOff val="60000"/>
                  <a:alpha val="40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505" name="Group 1504">
                <a:extLst>
                  <a:ext uri="{FF2B5EF4-FFF2-40B4-BE49-F238E27FC236}">
                    <a16:creationId xmlns:a16="http://schemas.microsoft.com/office/drawing/2014/main" id="{216CB4AE-5AC1-74C9-070D-02809D3DA2D8}"/>
                  </a:ext>
                </a:extLst>
              </p:cNvPr>
              <p:cNvGrpSpPr/>
              <p:nvPr/>
            </p:nvGrpSpPr>
            <p:grpSpPr>
              <a:xfrm>
                <a:off x="3689651" y="2896380"/>
                <a:ext cx="382504" cy="671130"/>
                <a:chOff x="7336721" y="1151185"/>
                <a:chExt cx="207079" cy="363335"/>
              </a:xfrm>
            </p:grpSpPr>
            <p:sp>
              <p:nvSpPr>
                <p:cNvPr id="1519" name="Rectangle 1518">
                  <a:extLst>
                    <a:ext uri="{FF2B5EF4-FFF2-40B4-BE49-F238E27FC236}">
                      <a16:creationId xmlns:a16="http://schemas.microsoft.com/office/drawing/2014/main" id="{BE8E3755-EDF5-D206-09D9-115EA6A15EE9}"/>
                    </a:ext>
                  </a:extLst>
                </p:cNvPr>
                <p:cNvSpPr/>
                <p:nvPr/>
              </p:nvSpPr>
              <p:spPr>
                <a:xfrm>
                  <a:off x="7336721" y="1151185"/>
                  <a:ext cx="207079" cy="363335"/>
                </a:xfrm>
                <a:prstGeom prst="rect">
                  <a:avLst/>
                </a:prstGeom>
                <a:solidFill>
                  <a:srgbClr val="FFC000">
                    <a:lumMod val="20000"/>
                    <a:lumOff val="80000"/>
                  </a:srgbClr>
                </a:solidFill>
                <a:ln w="31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521" name="Group 1520">
                  <a:extLst>
                    <a:ext uri="{FF2B5EF4-FFF2-40B4-BE49-F238E27FC236}">
                      <a16:creationId xmlns:a16="http://schemas.microsoft.com/office/drawing/2014/main" id="{ECB4D107-0134-A049-2069-1AEB60D366C0}"/>
                    </a:ext>
                  </a:extLst>
                </p:cNvPr>
                <p:cNvGrpSpPr/>
                <p:nvPr/>
              </p:nvGrpSpPr>
              <p:grpSpPr>
                <a:xfrm>
                  <a:off x="7368707" y="1186259"/>
                  <a:ext cx="137378" cy="137540"/>
                  <a:chOff x="4509972" y="821055"/>
                  <a:chExt cx="110490" cy="108584"/>
                </a:xfrm>
              </p:grpSpPr>
              <p:sp>
                <p:nvSpPr>
                  <p:cNvPr id="1528" name="Rectangle 1527">
                    <a:extLst>
                      <a:ext uri="{FF2B5EF4-FFF2-40B4-BE49-F238E27FC236}">
                        <a16:creationId xmlns:a16="http://schemas.microsoft.com/office/drawing/2014/main" id="{9048F8C9-20A7-A0F5-8730-8960F6AA0A0A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30" name="Rectangle 1529">
                    <a:extLst>
                      <a:ext uri="{FF2B5EF4-FFF2-40B4-BE49-F238E27FC236}">
                        <a16:creationId xmlns:a16="http://schemas.microsoft.com/office/drawing/2014/main" id="{E50ACEB0-1D55-122D-52EC-0427DEE9DAE1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32" name="Rectangle 1531">
                    <a:extLst>
                      <a:ext uri="{FF2B5EF4-FFF2-40B4-BE49-F238E27FC236}">
                        <a16:creationId xmlns:a16="http://schemas.microsoft.com/office/drawing/2014/main" id="{256D40B4-020C-2CFD-D507-2E919B57D398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88" name="Rectangle 1087">
                    <a:extLst>
                      <a:ext uri="{FF2B5EF4-FFF2-40B4-BE49-F238E27FC236}">
                        <a16:creationId xmlns:a16="http://schemas.microsoft.com/office/drawing/2014/main" id="{33D75764-A390-761B-A87E-9D0247B7056F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522" name="Group 1521">
                  <a:extLst>
                    <a:ext uri="{FF2B5EF4-FFF2-40B4-BE49-F238E27FC236}">
                      <a16:creationId xmlns:a16="http://schemas.microsoft.com/office/drawing/2014/main" id="{E89C66C0-FDD3-5D64-47DD-397B69EFF6DC}"/>
                    </a:ext>
                  </a:extLst>
                </p:cNvPr>
                <p:cNvGrpSpPr/>
                <p:nvPr/>
              </p:nvGrpSpPr>
              <p:grpSpPr>
                <a:xfrm>
                  <a:off x="7368707" y="1346154"/>
                  <a:ext cx="137378" cy="137540"/>
                  <a:chOff x="4509972" y="821055"/>
                  <a:chExt cx="110490" cy="108584"/>
                </a:xfrm>
              </p:grpSpPr>
              <p:sp>
                <p:nvSpPr>
                  <p:cNvPr id="1523" name="Rectangle 1522">
                    <a:extLst>
                      <a:ext uri="{FF2B5EF4-FFF2-40B4-BE49-F238E27FC236}">
                        <a16:creationId xmlns:a16="http://schemas.microsoft.com/office/drawing/2014/main" id="{89AC2984-F93D-5C87-A312-14C86C45C0AC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24" name="Rectangle 1523">
                    <a:extLst>
                      <a:ext uri="{FF2B5EF4-FFF2-40B4-BE49-F238E27FC236}">
                        <a16:creationId xmlns:a16="http://schemas.microsoft.com/office/drawing/2014/main" id="{9D95AC70-5061-DF9C-4FB0-A00E21750AAA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25" name="Rectangle 1524">
                    <a:extLst>
                      <a:ext uri="{FF2B5EF4-FFF2-40B4-BE49-F238E27FC236}">
                        <a16:creationId xmlns:a16="http://schemas.microsoft.com/office/drawing/2014/main" id="{F0E13540-C5E6-F651-4A7B-6D43A905D36C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27" name="Rectangle 1526">
                    <a:extLst>
                      <a:ext uri="{FF2B5EF4-FFF2-40B4-BE49-F238E27FC236}">
                        <a16:creationId xmlns:a16="http://schemas.microsoft.com/office/drawing/2014/main" id="{2BC5046D-1324-823D-5CF4-A63B94A177F0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cxnSp>
            <p:nvCxnSpPr>
              <p:cNvPr id="1506" name="Straight Connector 1505">
                <a:extLst>
                  <a:ext uri="{FF2B5EF4-FFF2-40B4-BE49-F238E27FC236}">
                    <a16:creationId xmlns:a16="http://schemas.microsoft.com/office/drawing/2014/main" id="{74115D8C-A249-2B9E-3634-682D34AB3BF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084213" y="3217193"/>
                <a:ext cx="449047" cy="20276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  <a:headEnd type="none" w="med" len="med"/>
                <a:tailEnd type="triangle" w="med" len="med"/>
              </a:ln>
              <a:effectLst/>
            </p:spPr>
          </p:cxnSp>
          <p:sp>
            <p:nvSpPr>
              <p:cNvPr id="1508" name="Flowchart: Summing Junction 127">
                <a:extLst>
                  <a:ext uri="{FF2B5EF4-FFF2-40B4-BE49-F238E27FC236}">
                    <a16:creationId xmlns:a16="http://schemas.microsoft.com/office/drawing/2014/main" id="{1EF23B7D-2899-DF62-35A5-8D438E04976D}"/>
                  </a:ext>
                </a:extLst>
              </p:cNvPr>
              <p:cNvSpPr/>
              <p:nvPr/>
            </p:nvSpPr>
            <p:spPr>
              <a:xfrm>
                <a:off x="5335426" y="3046856"/>
                <a:ext cx="382505" cy="382505"/>
              </a:xfrm>
              <a:prstGeom prst="flowChartSummingJunction">
                <a:avLst/>
              </a:prstGeom>
              <a:solidFill>
                <a:srgbClr val="4472C4">
                  <a:lumMod val="60000"/>
                  <a:lumOff val="40000"/>
                </a:srgbClr>
              </a:solidFill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9" name="TextBox 1508">
                <a:extLst>
                  <a:ext uri="{FF2B5EF4-FFF2-40B4-BE49-F238E27FC236}">
                    <a16:creationId xmlns:a16="http://schemas.microsoft.com/office/drawing/2014/main" id="{0C045236-9965-0522-6EA3-DEDDBAEA0524}"/>
                  </a:ext>
                </a:extLst>
              </p:cNvPr>
              <p:cNvSpPr txBox="1"/>
              <p:nvPr/>
            </p:nvSpPr>
            <p:spPr>
              <a:xfrm>
                <a:off x="4206771" y="3592145"/>
                <a:ext cx="100418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Phased Array</a:t>
                </a:r>
              </a:p>
            </p:txBody>
          </p:sp>
          <p:sp>
            <p:nvSpPr>
              <p:cNvPr id="1510" name="Isosceles Triangle 113">
                <a:extLst>
                  <a:ext uri="{FF2B5EF4-FFF2-40B4-BE49-F238E27FC236}">
                    <a16:creationId xmlns:a16="http://schemas.microsoft.com/office/drawing/2014/main" id="{672273A6-C671-D145-64FB-C9414D754132}"/>
                  </a:ext>
                </a:extLst>
              </p:cNvPr>
              <p:cNvSpPr/>
              <p:nvPr/>
            </p:nvSpPr>
            <p:spPr>
              <a:xfrm rot="16200000" flipH="1">
                <a:off x="4460845" y="2938390"/>
                <a:ext cx="557787" cy="609506"/>
              </a:xfrm>
              <a:prstGeom prst="triangle">
                <a:avLst/>
              </a:prstGeom>
              <a:solidFill>
                <a:srgbClr val="FFC000">
                  <a:lumMod val="60000"/>
                  <a:lumOff val="40000"/>
                </a:srgbClr>
              </a:solidFill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1" name="TextBox 1510">
                <a:extLst>
                  <a:ext uri="{FF2B5EF4-FFF2-40B4-BE49-F238E27FC236}">
                    <a16:creationId xmlns:a16="http://schemas.microsoft.com/office/drawing/2014/main" id="{A6A571EF-B06A-BAA7-C332-B491BC4C89A8}"/>
                  </a:ext>
                </a:extLst>
              </p:cNvPr>
              <p:cNvSpPr txBox="1"/>
              <p:nvPr/>
            </p:nvSpPr>
            <p:spPr>
              <a:xfrm>
                <a:off x="4625684" y="3011825"/>
                <a:ext cx="47961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Gain</a:t>
                </a:r>
              </a:p>
            </p:txBody>
          </p:sp>
          <p:cxnSp>
            <p:nvCxnSpPr>
              <p:cNvPr id="1512" name="Straight Connector 1511">
                <a:extLst>
                  <a:ext uri="{FF2B5EF4-FFF2-40B4-BE49-F238E27FC236}">
                    <a16:creationId xmlns:a16="http://schemas.microsoft.com/office/drawing/2014/main" id="{205E4286-AEE4-A2FE-38D5-EBA7226696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044492" y="3223821"/>
                <a:ext cx="290934" cy="5035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  <a:headEnd type="none" w="med" len="med"/>
                <a:tailEnd type="triangle" w="med" len="med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13" name="TextBox 1512">
                    <a:extLst>
                      <a:ext uri="{FF2B5EF4-FFF2-40B4-BE49-F238E27FC236}">
                        <a16:creationId xmlns:a16="http://schemas.microsoft.com/office/drawing/2014/main" id="{7A7040C6-7037-4B90-BF40-536E360C82A2}"/>
                      </a:ext>
                    </a:extLst>
                  </p:cNvPr>
                  <p:cNvSpPr txBox="1"/>
                  <p:nvPr/>
                </p:nvSpPr>
                <p:spPr>
                  <a:xfrm>
                    <a:off x="5968821" y="2767590"/>
                    <a:ext cx="1240730" cy="45602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𝑓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kumimoji="0" lang="en-US" sz="12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c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−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𝑜𝑣𝑒𝑟𝑙𝑎𝑝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mc:Choice>
            <mc:Fallback xmlns="">
              <p:sp>
                <p:nvSpPr>
                  <p:cNvPr id="1513" name="TextBox 1512">
                    <a:extLst>
                      <a:ext uri="{FF2B5EF4-FFF2-40B4-BE49-F238E27FC236}">
                        <a16:creationId xmlns:a16="http://schemas.microsoft.com/office/drawing/2014/main" id="{7A7040C6-7037-4B90-BF40-536E360C82A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968821" y="2767590"/>
                    <a:ext cx="1240730" cy="456027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b="-416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514" name="Straight Arrow Connector 1513">
                <a:extLst>
                  <a:ext uri="{FF2B5EF4-FFF2-40B4-BE49-F238E27FC236}">
                    <a16:creationId xmlns:a16="http://schemas.microsoft.com/office/drawing/2014/main" id="{F33AE8C1-EA30-00A0-AB3A-A3B5F9AB27C4}"/>
                  </a:ext>
                </a:extLst>
              </p:cNvPr>
              <p:cNvCxnSpPr>
                <a:cxnSpLocks/>
                <a:endCxn id="1093" idx="0"/>
              </p:cNvCxnSpPr>
              <p:nvPr/>
            </p:nvCxnSpPr>
            <p:spPr>
              <a:xfrm>
                <a:off x="5524868" y="1053548"/>
                <a:ext cx="1" cy="897394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5" name="Straight Arrow Connector 1514">
                <a:extLst>
                  <a:ext uri="{FF2B5EF4-FFF2-40B4-BE49-F238E27FC236}">
                    <a16:creationId xmlns:a16="http://schemas.microsoft.com/office/drawing/2014/main" id="{EBFA9E29-2B68-742A-D988-3DB5E4224DA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24868" y="3413983"/>
                <a:ext cx="0" cy="84859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6" name="Straight Arrow Connector 1515">
                <a:extLst>
                  <a:ext uri="{FF2B5EF4-FFF2-40B4-BE49-F238E27FC236}">
                    <a16:creationId xmlns:a16="http://schemas.microsoft.com/office/drawing/2014/main" id="{9F8F3FE6-E8B8-477F-3FFE-A80BC654B638}"/>
                  </a:ext>
                </a:extLst>
              </p:cNvPr>
              <p:cNvCxnSpPr>
                <a:cxnSpLocks/>
                <a:endCxn id="1093" idx="6"/>
              </p:cNvCxnSpPr>
              <p:nvPr/>
            </p:nvCxnSpPr>
            <p:spPr>
              <a:xfrm flipH="1">
                <a:off x="5716121" y="2131462"/>
                <a:ext cx="1428439" cy="10733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7" name="Straight Arrow Connector 1516">
                <a:extLst>
                  <a:ext uri="{FF2B5EF4-FFF2-40B4-BE49-F238E27FC236}">
                    <a16:creationId xmlns:a16="http://schemas.microsoft.com/office/drawing/2014/main" id="{C9B736D2-7758-6089-F630-B9121903DDD1}"/>
                  </a:ext>
                </a:extLst>
              </p:cNvPr>
              <p:cNvCxnSpPr>
                <a:cxnSpLocks/>
                <a:endCxn id="1508" idx="6"/>
              </p:cNvCxnSpPr>
              <p:nvPr/>
            </p:nvCxnSpPr>
            <p:spPr>
              <a:xfrm flipH="1">
                <a:off x="5717931" y="3230415"/>
                <a:ext cx="1426629" cy="7694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18" name="TextBox 1517">
                    <a:extLst>
                      <a:ext uri="{FF2B5EF4-FFF2-40B4-BE49-F238E27FC236}">
                        <a16:creationId xmlns:a16="http://schemas.microsoft.com/office/drawing/2014/main" id="{A31C2777-77F7-76AF-F611-F56533099D80}"/>
                      </a:ext>
                    </a:extLst>
                  </p:cNvPr>
                  <p:cNvSpPr txBox="1"/>
                  <p:nvPr/>
                </p:nvSpPr>
                <p:spPr>
                  <a:xfrm>
                    <a:off x="6098630" y="1595225"/>
                    <a:ext cx="1096839" cy="2912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𝑓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kumimoji="0" lang="en-US" sz="12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c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−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𝑛𝑜𝑛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𝑜𝑣𝑒𝑟𝑙𝑎𝑝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mc:Choice>
            <mc:Fallback xmlns="">
              <p:sp>
                <p:nvSpPr>
                  <p:cNvPr id="1518" name="TextBox 1517">
                    <a:extLst>
                      <a:ext uri="{FF2B5EF4-FFF2-40B4-BE49-F238E27FC236}">
                        <a16:creationId xmlns:a16="http://schemas.microsoft.com/office/drawing/2014/main" id="{A31C2777-77F7-76AF-F611-F56533099D8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098630" y="1595225"/>
                    <a:ext cx="1096839" cy="291299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r="-27419" b="-6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01" name="TextBox 1500">
                  <a:extLst>
                    <a:ext uri="{FF2B5EF4-FFF2-40B4-BE49-F238E27FC236}">
                      <a16:creationId xmlns:a16="http://schemas.microsoft.com/office/drawing/2014/main" id="{E021F89B-183B-209E-9010-FA1903D8CD6D}"/>
                    </a:ext>
                  </a:extLst>
                </p:cNvPr>
                <p:cNvSpPr txBox="1"/>
                <p:nvPr/>
              </p:nvSpPr>
              <p:spPr>
                <a:xfrm flipH="1">
                  <a:off x="3908186" y="960552"/>
                  <a:ext cx="57586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𝑓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0" lang="en-US" sz="1200" b="0" i="0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c</m:t>
                            </m:r>
                            <m: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𝑙𝑜𝑐𝑘</m:t>
                            </m:r>
                          </m:sub>
                        </m:sSub>
                      </m:oMath>
                    </m:oMathPara>
                  </a14:m>
                  <a:endPara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501" name="TextBox 1500">
                  <a:extLst>
                    <a:ext uri="{FF2B5EF4-FFF2-40B4-BE49-F238E27FC236}">
                      <a16:creationId xmlns:a16="http://schemas.microsoft.com/office/drawing/2014/main" id="{E021F89B-183B-209E-9010-FA1903D8CD6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3908186" y="960552"/>
                  <a:ext cx="575863" cy="276999"/>
                </a:xfrm>
                <a:prstGeom prst="rect">
                  <a:avLst/>
                </a:prstGeom>
                <a:blipFill>
                  <a:blip r:embed="rId5"/>
                  <a:stretch>
                    <a:fillRect r="-18182" b="-6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02" name="TextBox 1501">
                  <a:extLst>
                    <a:ext uri="{FF2B5EF4-FFF2-40B4-BE49-F238E27FC236}">
                      <a16:creationId xmlns:a16="http://schemas.microsoft.com/office/drawing/2014/main" id="{05ED20CB-9319-17BF-F527-E97FDE82D870}"/>
                    </a:ext>
                  </a:extLst>
                </p:cNvPr>
                <p:cNvSpPr txBox="1"/>
                <p:nvPr/>
              </p:nvSpPr>
              <p:spPr>
                <a:xfrm flipH="1">
                  <a:off x="4037096" y="4104919"/>
                  <a:ext cx="57586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𝑓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0" lang="en-US" sz="1200" b="0" i="0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c</m:t>
                            </m:r>
                            <m: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𝑙𝑜𝑐𝑘</m:t>
                            </m:r>
                          </m:sub>
                        </m:sSub>
                      </m:oMath>
                    </m:oMathPara>
                  </a14:m>
                  <a:endPara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1502" name="TextBox 1501">
                  <a:extLst>
                    <a:ext uri="{FF2B5EF4-FFF2-40B4-BE49-F238E27FC236}">
                      <a16:creationId xmlns:a16="http://schemas.microsoft.com/office/drawing/2014/main" id="{05ED20CB-9319-17BF-F527-E97FDE82D87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037096" y="4104919"/>
                  <a:ext cx="575863" cy="276999"/>
                </a:xfrm>
                <a:prstGeom prst="rect">
                  <a:avLst/>
                </a:prstGeom>
                <a:blipFill>
                  <a:blip r:embed="rId6"/>
                  <a:stretch>
                    <a:fillRect r="-14706" b="-6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109" name="Picture 110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9EDDE5E5-A760-4590-A7B5-7031728A2A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flipH="1">
            <a:off x="6654108" y="1841006"/>
            <a:ext cx="514195" cy="610242"/>
          </a:xfrm>
          <a:prstGeom prst="rect">
            <a:avLst/>
          </a:prstGeom>
        </p:spPr>
      </p:pic>
      <p:sp>
        <p:nvSpPr>
          <p:cNvPr id="1110" name="TextBox 1109">
            <a:extLst>
              <a:ext uri="{FF2B5EF4-FFF2-40B4-BE49-F238E27FC236}">
                <a16:creationId xmlns:a16="http://schemas.microsoft.com/office/drawing/2014/main" id="{E2217B23-A052-ACC1-CE29-62D9550435B6}"/>
              </a:ext>
            </a:extLst>
          </p:cNvPr>
          <p:cNvSpPr txBox="1"/>
          <p:nvPr/>
        </p:nvSpPr>
        <p:spPr>
          <a:xfrm>
            <a:off x="6379425" y="2394338"/>
            <a:ext cx="1470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Ground station</a:t>
            </a:r>
          </a:p>
        </p:txBody>
      </p:sp>
      <p:sp>
        <p:nvSpPr>
          <p:cNvPr id="1112" name="TextBox 1111">
            <a:extLst>
              <a:ext uri="{FF2B5EF4-FFF2-40B4-BE49-F238E27FC236}">
                <a16:creationId xmlns:a16="http://schemas.microsoft.com/office/drawing/2014/main" id="{A75C8DB3-E15F-3701-CB90-2D6656C1BA12}"/>
              </a:ext>
            </a:extLst>
          </p:cNvPr>
          <p:cNvSpPr txBox="1"/>
          <p:nvPr/>
        </p:nvSpPr>
        <p:spPr>
          <a:xfrm>
            <a:off x="2808098" y="4239448"/>
            <a:ext cx="18257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err="1"/>
              <a:t>mmSubArray</a:t>
            </a:r>
            <a:endParaRPr lang="en-US" b="1" i="1" dirty="0"/>
          </a:p>
        </p:txBody>
      </p:sp>
      <p:grpSp>
        <p:nvGrpSpPr>
          <p:cNvPr id="1132" name="Group 1131">
            <a:extLst>
              <a:ext uri="{FF2B5EF4-FFF2-40B4-BE49-F238E27FC236}">
                <a16:creationId xmlns:a16="http://schemas.microsoft.com/office/drawing/2014/main" id="{D4CC56B6-0D75-F2B1-B620-785B6AFABF74}"/>
              </a:ext>
            </a:extLst>
          </p:cNvPr>
          <p:cNvGrpSpPr/>
          <p:nvPr/>
        </p:nvGrpSpPr>
        <p:grpSpPr>
          <a:xfrm>
            <a:off x="2088966" y="904052"/>
            <a:ext cx="2437644" cy="907461"/>
            <a:chOff x="1916282" y="3348608"/>
            <a:chExt cx="3062598" cy="1163904"/>
          </a:xfrm>
        </p:grpSpPr>
        <p:sp>
          <p:nvSpPr>
            <p:cNvPr id="1125" name="Rectangle 1124">
              <a:extLst>
                <a:ext uri="{FF2B5EF4-FFF2-40B4-BE49-F238E27FC236}">
                  <a16:creationId xmlns:a16="http://schemas.microsoft.com/office/drawing/2014/main" id="{87D8E7A4-3307-DD3C-5E61-0E9DB0CFA537}"/>
                </a:ext>
              </a:extLst>
            </p:cNvPr>
            <p:cNvSpPr/>
            <p:nvPr/>
          </p:nvSpPr>
          <p:spPr>
            <a:xfrm rot="16200000">
              <a:off x="2101285" y="3444307"/>
              <a:ext cx="608113" cy="976238"/>
            </a:xfrm>
            <a:prstGeom prst="rect">
              <a:avLst/>
            </a:prstGeom>
            <a:solidFill>
              <a:srgbClr val="FF7E79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126" name="Rectangle 1125">
              <a:extLst>
                <a:ext uri="{FF2B5EF4-FFF2-40B4-BE49-F238E27FC236}">
                  <a16:creationId xmlns:a16="http://schemas.microsoft.com/office/drawing/2014/main" id="{2A790B00-9C27-7C0E-134A-683980B87E6E}"/>
                </a:ext>
              </a:extLst>
            </p:cNvPr>
            <p:cNvSpPr/>
            <p:nvPr/>
          </p:nvSpPr>
          <p:spPr>
            <a:xfrm rot="16200000">
              <a:off x="2326693" y="3499264"/>
              <a:ext cx="311649" cy="1132469"/>
            </a:xfrm>
            <a:prstGeom prst="rect">
              <a:avLst/>
            </a:prstGeom>
            <a:pattFill prst="pct90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127" name="Rectangle 1126">
              <a:extLst>
                <a:ext uri="{FF2B5EF4-FFF2-40B4-BE49-F238E27FC236}">
                  <a16:creationId xmlns:a16="http://schemas.microsoft.com/office/drawing/2014/main" id="{AB9ED664-6354-BDBA-4A11-56A58BD7259D}"/>
                </a:ext>
              </a:extLst>
            </p:cNvPr>
            <p:cNvSpPr/>
            <p:nvPr/>
          </p:nvSpPr>
          <p:spPr>
            <a:xfrm rot="16200000">
              <a:off x="3300559" y="3684997"/>
              <a:ext cx="326809" cy="776162"/>
            </a:xfrm>
            <a:prstGeom prst="rect">
              <a:avLst/>
            </a:prstGeom>
            <a:pattFill prst="pct75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cxnSp>
          <p:nvCxnSpPr>
            <p:cNvPr id="1128" name="Straight Arrow Connector 1127">
              <a:extLst>
                <a:ext uri="{FF2B5EF4-FFF2-40B4-BE49-F238E27FC236}">
                  <a16:creationId xmlns:a16="http://schemas.microsoft.com/office/drawing/2014/main" id="{90AA7730-1E61-1AF4-63D7-C111C8941089}"/>
                </a:ext>
              </a:extLst>
            </p:cNvPr>
            <p:cNvCxnSpPr>
              <a:cxnSpLocks/>
            </p:cNvCxnSpPr>
            <p:nvPr/>
          </p:nvCxnSpPr>
          <p:spPr>
            <a:xfrm>
              <a:off x="1916282" y="4236483"/>
              <a:ext cx="216635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9" name="TextBox 1128">
              <a:extLst>
                <a:ext uri="{FF2B5EF4-FFF2-40B4-BE49-F238E27FC236}">
                  <a16:creationId xmlns:a16="http://schemas.microsoft.com/office/drawing/2014/main" id="{C3382557-8300-6C63-4C5D-148475E51149}"/>
                </a:ext>
              </a:extLst>
            </p:cNvPr>
            <p:cNvSpPr txBox="1"/>
            <p:nvPr/>
          </p:nvSpPr>
          <p:spPr>
            <a:xfrm>
              <a:off x="2482517" y="4196710"/>
              <a:ext cx="949299" cy="3158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Frequency</a:t>
              </a:r>
            </a:p>
          </p:txBody>
        </p:sp>
        <p:sp>
          <p:nvSpPr>
            <p:cNvPr id="1131" name="Rounded Rectangular Callout 1130">
              <a:extLst>
                <a:ext uri="{FF2B5EF4-FFF2-40B4-BE49-F238E27FC236}">
                  <a16:creationId xmlns:a16="http://schemas.microsoft.com/office/drawing/2014/main" id="{ACF5AA0F-AA77-FFC2-9A19-6E6BAC55AEAF}"/>
                </a:ext>
              </a:extLst>
            </p:cNvPr>
            <p:cNvSpPr/>
            <p:nvPr/>
          </p:nvSpPr>
          <p:spPr>
            <a:xfrm>
              <a:off x="3533575" y="3348608"/>
              <a:ext cx="1445305" cy="431407"/>
            </a:xfrm>
            <a:prstGeom prst="wedgeRoundRectCallout">
              <a:avLst>
                <a:gd name="adj1" fmla="val -35377"/>
                <a:gd name="adj2" fmla="val 80593"/>
                <a:gd name="adj3" fmla="val 16667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Non-overlapping band</a:t>
              </a:r>
            </a:p>
          </p:txBody>
        </p:sp>
      </p:grpSp>
      <p:sp>
        <p:nvSpPr>
          <p:cNvPr id="1133" name="Rounded Rectangle 1132">
            <a:extLst>
              <a:ext uri="{FF2B5EF4-FFF2-40B4-BE49-F238E27FC236}">
                <a16:creationId xmlns:a16="http://schemas.microsoft.com/office/drawing/2014/main" id="{3E5FDFFF-7424-3148-0267-10CE089DDB9A}"/>
              </a:ext>
            </a:extLst>
          </p:cNvPr>
          <p:cNvSpPr/>
          <p:nvPr/>
        </p:nvSpPr>
        <p:spPr>
          <a:xfrm>
            <a:off x="822949" y="4131942"/>
            <a:ext cx="7534234" cy="57035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Enabling backhaul through non-overlapping band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DA2CDC6-49C6-F3C7-18C2-6550C71B824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36E6EC-2218-7751-1FBA-039065310A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4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" grpId="0" animBg="1"/>
      <p:bldP spid="113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Box 161">
            <a:extLst>
              <a:ext uri="{FF2B5EF4-FFF2-40B4-BE49-F238E27FC236}">
                <a16:creationId xmlns:a16="http://schemas.microsoft.com/office/drawing/2014/main" id="{BF10B878-3FC8-83CB-4CF1-423ACB8CD865}"/>
              </a:ext>
            </a:extLst>
          </p:cNvPr>
          <p:cNvSpPr txBox="1"/>
          <p:nvPr/>
        </p:nvSpPr>
        <p:spPr>
          <a:xfrm>
            <a:off x="8206752" y="4120355"/>
            <a:ext cx="7968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user</a:t>
            </a:r>
          </a:p>
        </p:txBody>
      </p:sp>
      <p:sp>
        <p:nvSpPr>
          <p:cNvPr id="1149" name="Title 9">
            <a:extLst>
              <a:ext uri="{FF2B5EF4-FFF2-40B4-BE49-F238E27FC236}">
                <a16:creationId xmlns:a16="http://schemas.microsoft.com/office/drawing/2014/main" id="{914B92A9-BB6F-FBB9-F462-E2F781294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49" y="214951"/>
            <a:ext cx="8180645" cy="600300"/>
          </a:xfrm>
        </p:spPr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Proposed </a:t>
            </a:r>
            <a:r>
              <a:rPr lang="en-US" sz="28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mmSubArray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solution:</a:t>
            </a:r>
            <a:r>
              <a:rPr lang="en-US" sz="2400" i="1" dirty="0">
                <a:latin typeface="Calibri" panose="020F0502020204030204" pitchFamily="34" charset="0"/>
                <a:cs typeface="Calibri" panose="020F0502020204030204" pitchFamily="34" charset="0"/>
              </a:rPr>
              <a:t> Suppressing interference and supporting users</a:t>
            </a:r>
            <a:endParaRPr lang="en-US" sz="2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DE6FC00-7614-4BC3-4EB2-8ED7483DF846}"/>
              </a:ext>
            </a:extLst>
          </p:cNvPr>
          <p:cNvGrpSpPr/>
          <p:nvPr/>
        </p:nvGrpSpPr>
        <p:grpSpPr>
          <a:xfrm>
            <a:off x="545506" y="1022065"/>
            <a:ext cx="2505087" cy="1532647"/>
            <a:chOff x="301658" y="1200383"/>
            <a:chExt cx="2505087" cy="1532647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E6419292-1A53-F2B8-0156-01603423FFD8}"/>
                </a:ext>
              </a:extLst>
            </p:cNvPr>
            <p:cNvSpPr/>
            <p:nvPr/>
          </p:nvSpPr>
          <p:spPr>
            <a:xfrm>
              <a:off x="301658" y="1200383"/>
              <a:ext cx="2505087" cy="1532647"/>
            </a:xfrm>
            <a:prstGeom prst="roundRect">
              <a:avLst>
                <a:gd name="adj" fmla="val 10516"/>
              </a:avLst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179D42E5-7F93-01EA-A094-C6D66C28AE98}"/>
                </a:ext>
              </a:extLst>
            </p:cNvPr>
            <p:cNvSpPr/>
            <p:nvPr/>
          </p:nvSpPr>
          <p:spPr>
            <a:xfrm>
              <a:off x="1319753" y="1376217"/>
              <a:ext cx="395925" cy="971058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A2717DDF-4EB2-C900-51F6-23D983976389}"/>
                </a:ext>
              </a:extLst>
            </p:cNvPr>
            <p:cNvSpPr/>
            <p:nvPr/>
          </p:nvSpPr>
          <p:spPr>
            <a:xfrm>
              <a:off x="1092662" y="1806458"/>
              <a:ext cx="232323" cy="523219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67BFC32-EE67-3191-FC9E-C475EA081F4B}"/>
                </a:ext>
              </a:extLst>
            </p:cNvPr>
            <p:cNvSpPr/>
            <p:nvPr/>
          </p:nvSpPr>
          <p:spPr>
            <a:xfrm>
              <a:off x="1703133" y="1806648"/>
              <a:ext cx="232323" cy="523219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F6D56013-FEE0-6CC0-26A1-C9FF6F0FBF62}"/>
                </a:ext>
              </a:extLst>
            </p:cNvPr>
            <p:cNvSpPr/>
            <p:nvPr/>
          </p:nvSpPr>
          <p:spPr>
            <a:xfrm>
              <a:off x="1940146" y="2068257"/>
              <a:ext cx="226632" cy="257597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07F666B-AEC1-3676-BA9B-95C5A6B26043}"/>
                </a:ext>
              </a:extLst>
            </p:cNvPr>
            <p:cNvSpPr/>
            <p:nvPr/>
          </p:nvSpPr>
          <p:spPr>
            <a:xfrm>
              <a:off x="865801" y="2064906"/>
              <a:ext cx="226632" cy="257597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12F7D8D-051C-2032-1DE0-CC1783B1D59D}"/>
                </a:ext>
              </a:extLst>
            </p:cNvPr>
            <p:cNvCxnSpPr/>
            <p:nvPr/>
          </p:nvCxnSpPr>
          <p:spPr>
            <a:xfrm>
              <a:off x="630778" y="2314523"/>
              <a:ext cx="1875934" cy="260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0C3611A-A848-9E8F-2E1D-93CADA2D503F}"/>
                </a:ext>
              </a:extLst>
            </p:cNvPr>
            <p:cNvSpPr/>
            <p:nvPr/>
          </p:nvSpPr>
          <p:spPr>
            <a:xfrm>
              <a:off x="1775757" y="1362172"/>
              <a:ext cx="101544" cy="971057"/>
            </a:xfrm>
            <a:prstGeom prst="rect">
              <a:avLst/>
            </a:prstGeom>
            <a:solidFill>
              <a:srgbClr val="FF0000">
                <a:alpha val="5002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43A6E1EA-F0EC-2D8F-3FC2-9D48962122CC}"/>
              </a:ext>
            </a:extLst>
          </p:cNvPr>
          <p:cNvSpPr txBox="1"/>
          <p:nvPr/>
        </p:nvSpPr>
        <p:spPr>
          <a:xfrm>
            <a:off x="578523" y="2236032"/>
            <a:ext cx="24982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Beaming in non-interfering angles</a:t>
            </a:r>
          </a:p>
        </p:txBody>
      </p:sp>
      <p:grpSp>
        <p:nvGrpSpPr>
          <p:cNvPr id="1096" name="Group 1095">
            <a:extLst>
              <a:ext uri="{FF2B5EF4-FFF2-40B4-BE49-F238E27FC236}">
                <a16:creationId xmlns:a16="http://schemas.microsoft.com/office/drawing/2014/main" id="{31545484-BE12-3B45-6CFE-7FE5F3F0C211}"/>
              </a:ext>
            </a:extLst>
          </p:cNvPr>
          <p:cNvGrpSpPr/>
          <p:nvPr/>
        </p:nvGrpSpPr>
        <p:grpSpPr>
          <a:xfrm>
            <a:off x="549451" y="2742071"/>
            <a:ext cx="2531252" cy="1675632"/>
            <a:chOff x="549451" y="2742071"/>
            <a:chExt cx="2531252" cy="1675632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6DC44827-3C57-D3FC-5C86-BBDB2C835AAB}"/>
                </a:ext>
              </a:extLst>
            </p:cNvPr>
            <p:cNvSpPr/>
            <p:nvPr/>
          </p:nvSpPr>
          <p:spPr>
            <a:xfrm>
              <a:off x="549451" y="2742071"/>
              <a:ext cx="2505087" cy="1675632"/>
            </a:xfrm>
            <a:prstGeom prst="roundRect">
              <a:avLst>
                <a:gd name="adj" fmla="val 10516"/>
              </a:avLst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303B0DD3-43DF-7E0A-E29A-81D2AE2933B3}"/>
                </a:ext>
              </a:extLst>
            </p:cNvPr>
            <p:cNvSpPr/>
            <p:nvPr/>
          </p:nvSpPr>
          <p:spPr>
            <a:xfrm>
              <a:off x="1567546" y="2917905"/>
              <a:ext cx="395925" cy="971058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BB35486A-F302-5666-DF8B-A187D9CFA8FD}"/>
                </a:ext>
              </a:extLst>
            </p:cNvPr>
            <p:cNvSpPr/>
            <p:nvPr/>
          </p:nvSpPr>
          <p:spPr>
            <a:xfrm>
              <a:off x="1340455" y="3348146"/>
              <a:ext cx="232323" cy="523219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B81CC2AD-9405-648C-56AB-F4FB408B0DE8}"/>
                </a:ext>
              </a:extLst>
            </p:cNvPr>
            <p:cNvSpPr/>
            <p:nvPr/>
          </p:nvSpPr>
          <p:spPr>
            <a:xfrm>
              <a:off x="1950927" y="3348336"/>
              <a:ext cx="73186" cy="523219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61A3119F-EB5D-D85D-7643-ACCFEC1B37A1}"/>
                </a:ext>
              </a:extLst>
            </p:cNvPr>
            <p:cNvSpPr/>
            <p:nvPr/>
          </p:nvSpPr>
          <p:spPr>
            <a:xfrm>
              <a:off x="2097511" y="3422587"/>
              <a:ext cx="177035" cy="456000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DAED9648-3130-1B70-0220-B39FEB6F57BC}"/>
                </a:ext>
              </a:extLst>
            </p:cNvPr>
            <p:cNvSpPr/>
            <p:nvPr/>
          </p:nvSpPr>
          <p:spPr>
            <a:xfrm>
              <a:off x="1113594" y="3606594"/>
              <a:ext cx="226632" cy="257597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DC12FB0-B400-7164-B209-99BDA08021E4}"/>
                </a:ext>
              </a:extLst>
            </p:cNvPr>
            <p:cNvCxnSpPr/>
            <p:nvPr/>
          </p:nvCxnSpPr>
          <p:spPr>
            <a:xfrm>
              <a:off x="878571" y="3856211"/>
              <a:ext cx="1875934" cy="260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CE592DF-6740-C3B6-7A95-D3EAE92E30C4}"/>
                </a:ext>
              </a:extLst>
            </p:cNvPr>
            <p:cNvSpPr/>
            <p:nvPr/>
          </p:nvSpPr>
          <p:spPr>
            <a:xfrm>
              <a:off x="2023550" y="2903860"/>
              <a:ext cx="101544" cy="971057"/>
            </a:xfrm>
            <a:prstGeom prst="rect">
              <a:avLst/>
            </a:prstGeom>
            <a:solidFill>
              <a:srgbClr val="FF0000">
                <a:alpha val="5002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F4B28CD-B2BD-8950-8521-D26F5BA5FF81}"/>
                </a:ext>
              </a:extLst>
            </p:cNvPr>
            <p:cNvSpPr txBox="1"/>
            <p:nvPr/>
          </p:nvSpPr>
          <p:spPr>
            <a:xfrm>
              <a:off x="582468" y="3956038"/>
              <a:ext cx="24982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Beaming nulling to suppress below noise floor</a:t>
              </a: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4DCC1037-6126-FED1-BA59-8F9A11EC7205}"/>
                </a:ext>
              </a:extLst>
            </p:cNvPr>
            <p:cNvSpPr/>
            <p:nvPr/>
          </p:nvSpPr>
          <p:spPr>
            <a:xfrm>
              <a:off x="2273553" y="3650587"/>
              <a:ext cx="265274" cy="266188"/>
            </a:xfrm>
            <a:custGeom>
              <a:avLst/>
              <a:gdLst>
                <a:gd name="connsiteX0" fmla="*/ 0 w 395925"/>
                <a:gd name="connsiteY0" fmla="*/ 923924 h 971058"/>
                <a:gd name="connsiteX1" fmla="*/ 216816 w 395925"/>
                <a:gd name="connsiteY1" fmla="*/ 97 h 971058"/>
                <a:gd name="connsiteX2" fmla="*/ 395925 w 395925"/>
                <a:gd name="connsiteY2" fmla="*/ 971058 h 97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5925" h="971058">
                  <a:moveTo>
                    <a:pt x="0" y="923924"/>
                  </a:moveTo>
                  <a:cubicBezTo>
                    <a:pt x="75414" y="458082"/>
                    <a:pt x="150829" y="-7759"/>
                    <a:pt x="216816" y="97"/>
                  </a:cubicBezTo>
                  <a:cubicBezTo>
                    <a:pt x="282804" y="7953"/>
                    <a:pt x="350362" y="839083"/>
                    <a:pt x="395925" y="97105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365D43DD-1D68-9557-FB1B-18355FC7FC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D55220C-8AD3-0DC2-9A7E-065E50EC9F84}"/>
              </a:ext>
            </a:extLst>
          </p:cNvPr>
          <p:cNvGrpSpPr/>
          <p:nvPr/>
        </p:nvGrpSpPr>
        <p:grpSpPr>
          <a:xfrm>
            <a:off x="3413061" y="976336"/>
            <a:ext cx="3073514" cy="812186"/>
            <a:chOff x="639624" y="3628369"/>
            <a:chExt cx="3443013" cy="87611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1E3E760-9C0C-2ABE-AE30-562FFD1B06E6}"/>
                </a:ext>
              </a:extLst>
            </p:cNvPr>
            <p:cNvSpPr/>
            <p:nvPr/>
          </p:nvSpPr>
          <p:spPr>
            <a:xfrm rot="16200000">
              <a:off x="2101285" y="3444307"/>
              <a:ext cx="608113" cy="976238"/>
            </a:xfrm>
            <a:prstGeom prst="rect">
              <a:avLst/>
            </a:prstGeom>
            <a:solidFill>
              <a:srgbClr val="FF7E79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FBB63A9-B85E-D763-D0A5-60ED047AA5BC}"/>
                </a:ext>
              </a:extLst>
            </p:cNvPr>
            <p:cNvSpPr/>
            <p:nvPr/>
          </p:nvSpPr>
          <p:spPr>
            <a:xfrm rot="16200000">
              <a:off x="2326693" y="3499264"/>
              <a:ext cx="311649" cy="1132469"/>
            </a:xfrm>
            <a:prstGeom prst="rect">
              <a:avLst/>
            </a:prstGeom>
            <a:pattFill prst="pct90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1616A48-80A1-64A7-4A88-4D01700165B2}"/>
                </a:ext>
              </a:extLst>
            </p:cNvPr>
            <p:cNvSpPr/>
            <p:nvPr/>
          </p:nvSpPr>
          <p:spPr>
            <a:xfrm rot="16200000">
              <a:off x="3300559" y="3684997"/>
              <a:ext cx="326809" cy="776162"/>
            </a:xfrm>
            <a:prstGeom prst="rect">
              <a:avLst/>
            </a:prstGeom>
            <a:pattFill prst="pct75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B1AA8AE-69F4-D910-1CCD-FE6B4B632155}"/>
                </a:ext>
              </a:extLst>
            </p:cNvPr>
            <p:cNvCxnSpPr>
              <a:cxnSpLocks/>
            </p:cNvCxnSpPr>
            <p:nvPr/>
          </p:nvCxnSpPr>
          <p:spPr>
            <a:xfrm>
              <a:off x="1916282" y="4236483"/>
              <a:ext cx="216635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0D141A-2557-586A-D12A-F881CB5D3107}"/>
                </a:ext>
              </a:extLst>
            </p:cNvPr>
            <p:cNvSpPr txBox="1"/>
            <p:nvPr/>
          </p:nvSpPr>
          <p:spPr>
            <a:xfrm>
              <a:off x="2482516" y="4196711"/>
              <a:ext cx="949299" cy="265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Frequency</a:t>
              </a:r>
            </a:p>
          </p:txBody>
        </p:sp>
        <p:sp>
          <p:nvSpPr>
            <p:cNvPr id="9" name="Rounded Rectangular Callout 8">
              <a:extLst>
                <a:ext uri="{FF2B5EF4-FFF2-40B4-BE49-F238E27FC236}">
                  <a16:creationId xmlns:a16="http://schemas.microsoft.com/office/drawing/2014/main" id="{1EA2DFDC-19E6-084F-3491-DC8CB4633E9D}"/>
                </a:ext>
              </a:extLst>
            </p:cNvPr>
            <p:cNvSpPr/>
            <p:nvPr/>
          </p:nvSpPr>
          <p:spPr>
            <a:xfrm>
              <a:off x="639624" y="4073078"/>
              <a:ext cx="1132470" cy="431407"/>
            </a:xfrm>
            <a:prstGeom prst="wedgeRoundRectCallout">
              <a:avLst>
                <a:gd name="adj1" fmla="val 79167"/>
                <a:gd name="adj2" fmla="val -59891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Overlapping band</a:t>
              </a:r>
            </a:p>
          </p:txBody>
        </p:sp>
      </p:grp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CA7E721-7FED-9A91-3933-2D32A58B5A39}"/>
              </a:ext>
            </a:extLst>
          </p:cNvPr>
          <p:cNvSpPr/>
          <p:nvPr/>
        </p:nvSpPr>
        <p:spPr>
          <a:xfrm>
            <a:off x="3402041" y="1947403"/>
            <a:ext cx="3935537" cy="2736350"/>
          </a:xfrm>
          <a:prstGeom prst="roundRect">
            <a:avLst>
              <a:gd name="adj" fmla="val 850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B0C738C-4E87-18BB-FD6B-AC8D3510E9C7}"/>
              </a:ext>
            </a:extLst>
          </p:cNvPr>
          <p:cNvSpPr/>
          <p:nvPr/>
        </p:nvSpPr>
        <p:spPr>
          <a:xfrm>
            <a:off x="3601130" y="2433638"/>
            <a:ext cx="527308" cy="129330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SDR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E017E24-8410-672F-B2F6-9503C1FD842E}"/>
              </a:ext>
            </a:extLst>
          </p:cNvPr>
          <p:cNvGrpSpPr/>
          <p:nvPr/>
        </p:nvGrpSpPr>
        <p:grpSpPr>
          <a:xfrm>
            <a:off x="4101790" y="1947403"/>
            <a:ext cx="2596773" cy="2185479"/>
            <a:chOff x="3128090" y="960552"/>
            <a:chExt cx="3654122" cy="3421366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2BA077D-0C3D-D271-F689-BFB7B111CCEF}"/>
                </a:ext>
              </a:extLst>
            </p:cNvPr>
            <p:cNvGrpSpPr/>
            <p:nvPr/>
          </p:nvGrpSpPr>
          <p:grpSpPr>
            <a:xfrm flipH="1">
              <a:off x="3128090" y="1069318"/>
              <a:ext cx="3654122" cy="3209026"/>
              <a:chOff x="3555429" y="1053548"/>
              <a:chExt cx="3654122" cy="3209026"/>
            </a:xfrm>
          </p:grpSpPr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436FFC66-4724-8B16-9434-6102F83EA71E}"/>
                  </a:ext>
                </a:extLst>
              </p:cNvPr>
              <p:cNvGrpSpPr/>
              <p:nvPr/>
            </p:nvGrpSpPr>
            <p:grpSpPr>
              <a:xfrm>
                <a:off x="3561941" y="1432253"/>
                <a:ext cx="2495392" cy="1161258"/>
                <a:chOff x="5016528" y="1874202"/>
                <a:chExt cx="2495392" cy="1161258"/>
              </a:xfrm>
            </p:grpSpPr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FB2D0259-D6DB-20A4-9E9C-965FFA7DAD3D}"/>
                    </a:ext>
                  </a:extLst>
                </p:cNvPr>
                <p:cNvSpPr/>
                <p:nvPr/>
              </p:nvSpPr>
              <p:spPr>
                <a:xfrm>
                  <a:off x="5016528" y="1911375"/>
                  <a:ext cx="2495392" cy="1124085"/>
                </a:xfrm>
                <a:prstGeom prst="rect">
                  <a:avLst/>
                </a:prstGeom>
                <a:solidFill>
                  <a:srgbClr val="92D050">
                    <a:alpha val="40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41" name="Group 140">
                  <a:extLst>
                    <a:ext uri="{FF2B5EF4-FFF2-40B4-BE49-F238E27FC236}">
                      <a16:creationId xmlns:a16="http://schemas.microsoft.com/office/drawing/2014/main" id="{CB51E482-CC5E-72B2-560F-7D5CC30C3035}"/>
                    </a:ext>
                  </a:extLst>
                </p:cNvPr>
                <p:cNvGrpSpPr/>
                <p:nvPr/>
              </p:nvGrpSpPr>
              <p:grpSpPr>
                <a:xfrm>
                  <a:off x="5144238" y="2240463"/>
                  <a:ext cx="382504" cy="671130"/>
                  <a:chOff x="7336721" y="1151185"/>
                  <a:chExt cx="207079" cy="363335"/>
                </a:xfrm>
              </p:grpSpPr>
              <p:sp>
                <p:nvSpPr>
                  <p:cNvPr id="173" name="Rectangle 172">
                    <a:extLst>
                      <a:ext uri="{FF2B5EF4-FFF2-40B4-BE49-F238E27FC236}">
                        <a16:creationId xmlns:a16="http://schemas.microsoft.com/office/drawing/2014/main" id="{3A717212-03A7-1145-43A8-28634EB946DB}"/>
                      </a:ext>
                    </a:extLst>
                  </p:cNvPr>
                  <p:cNvSpPr/>
                  <p:nvPr/>
                </p:nvSpPr>
                <p:spPr>
                  <a:xfrm>
                    <a:off x="7336721" y="1151185"/>
                    <a:ext cx="207079" cy="363335"/>
                  </a:xfrm>
                  <a:prstGeom prst="rect">
                    <a:avLst/>
                  </a:prstGeom>
                  <a:solidFill>
                    <a:srgbClr val="FFC000">
                      <a:lumMod val="20000"/>
                      <a:lumOff val="80000"/>
                    </a:srgbClr>
                  </a:solidFill>
                  <a:ln w="31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174" name="Group 173">
                    <a:extLst>
                      <a:ext uri="{FF2B5EF4-FFF2-40B4-BE49-F238E27FC236}">
                        <a16:creationId xmlns:a16="http://schemas.microsoft.com/office/drawing/2014/main" id="{C5E75A66-6C29-843A-7123-17B03F381AA1}"/>
                      </a:ext>
                    </a:extLst>
                  </p:cNvPr>
                  <p:cNvGrpSpPr/>
                  <p:nvPr/>
                </p:nvGrpSpPr>
                <p:grpSpPr>
                  <a:xfrm>
                    <a:off x="7368707" y="1186259"/>
                    <a:ext cx="137378" cy="137540"/>
                    <a:chOff x="4509972" y="821055"/>
                    <a:chExt cx="110490" cy="108584"/>
                  </a:xfrm>
                </p:grpSpPr>
                <p:sp>
                  <p:nvSpPr>
                    <p:cNvPr id="180" name="Rectangle 179">
                      <a:extLst>
                        <a:ext uri="{FF2B5EF4-FFF2-40B4-BE49-F238E27FC236}">
                          <a16:creationId xmlns:a16="http://schemas.microsoft.com/office/drawing/2014/main" id="{594B7145-D248-627B-3836-76E8577BBF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09973" y="821055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2" name="Rectangle 181">
                      <a:extLst>
                        <a:ext uri="{FF2B5EF4-FFF2-40B4-BE49-F238E27FC236}">
                          <a16:creationId xmlns:a16="http://schemas.microsoft.com/office/drawing/2014/main" id="{88B7FA75-E22F-33D4-FCAB-29140F9067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4743" y="821055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3" name="Rectangle 182">
                      <a:extLst>
                        <a:ext uri="{FF2B5EF4-FFF2-40B4-BE49-F238E27FC236}">
                          <a16:creationId xmlns:a16="http://schemas.microsoft.com/office/drawing/2014/main" id="{85E54C04-9EB6-FD7E-1E15-29452640D1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4742" y="883920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4" name="Rectangle 183">
                      <a:extLst>
                        <a:ext uri="{FF2B5EF4-FFF2-40B4-BE49-F238E27FC236}">
                          <a16:creationId xmlns:a16="http://schemas.microsoft.com/office/drawing/2014/main" id="{46C4D16F-234B-EB36-4DB8-6947FA6DE3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09972" y="883920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75" name="Group 174">
                    <a:extLst>
                      <a:ext uri="{FF2B5EF4-FFF2-40B4-BE49-F238E27FC236}">
                        <a16:creationId xmlns:a16="http://schemas.microsoft.com/office/drawing/2014/main" id="{F3075642-A219-2438-D24B-DE04854876B4}"/>
                      </a:ext>
                    </a:extLst>
                  </p:cNvPr>
                  <p:cNvGrpSpPr/>
                  <p:nvPr/>
                </p:nvGrpSpPr>
                <p:grpSpPr>
                  <a:xfrm>
                    <a:off x="7368707" y="1346154"/>
                    <a:ext cx="137378" cy="137540"/>
                    <a:chOff x="4509972" y="821055"/>
                    <a:chExt cx="110490" cy="108584"/>
                  </a:xfrm>
                </p:grpSpPr>
                <p:sp>
                  <p:nvSpPr>
                    <p:cNvPr id="176" name="Rectangle 175">
                      <a:extLst>
                        <a:ext uri="{FF2B5EF4-FFF2-40B4-BE49-F238E27FC236}">
                          <a16:creationId xmlns:a16="http://schemas.microsoft.com/office/drawing/2014/main" id="{0A4E0A57-0A1C-3BC4-EED9-19B7A1EFD1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09973" y="821055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7" name="Rectangle 176">
                      <a:extLst>
                        <a:ext uri="{FF2B5EF4-FFF2-40B4-BE49-F238E27FC236}">
                          <a16:creationId xmlns:a16="http://schemas.microsoft.com/office/drawing/2014/main" id="{2D55A07B-094C-A79F-2E28-BE83531726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4743" y="821055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8" name="Rectangle 177">
                      <a:extLst>
                        <a:ext uri="{FF2B5EF4-FFF2-40B4-BE49-F238E27FC236}">
                          <a16:creationId xmlns:a16="http://schemas.microsoft.com/office/drawing/2014/main" id="{A9F66319-562C-9441-84B7-A42DBF064C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74742" y="883920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9" name="Rectangle 178">
                      <a:extLst>
                        <a:ext uri="{FF2B5EF4-FFF2-40B4-BE49-F238E27FC236}">
                          <a16:creationId xmlns:a16="http://schemas.microsoft.com/office/drawing/2014/main" id="{3CD3FEBD-0EE9-1370-051E-9C8857EA47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09972" y="883920"/>
                      <a:ext cx="45719" cy="45719"/>
                    </a:xfrm>
                    <a:prstGeom prst="rect">
                      <a:avLst/>
                    </a:prstGeom>
                    <a:solidFill>
                      <a:sysClr val="windowText" lastClr="000000"/>
                    </a:solidFill>
                    <a:ln w="3175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0DB30381-81C9-B41C-311D-A1B4A6C291EF}"/>
                    </a:ext>
                  </a:extLst>
                </p:cNvPr>
                <p:cNvGrpSpPr/>
                <p:nvPr/>
              </p:nvGrpSpPr>
              <p:grpSpPr>
                <a:xfrm>
                  <a:off x="5761428" y="2305250"/>
                  <a:ext cx="800411" cy="557787"/>
                  <a:chOff x="1613660" y="2130352"/>
                  <a:chExt cx="800411" cy="557787"/>
                </a:xfrm>
              </p:grpSpPr>
              <p:sp>
                <p:nvSpPr>
                  <p:cNvPr id="151" name="Isosceles Triangle 113">
                    <a:extLst>
                      <a:ext uri="{FF2B5EF4-FFF2-40B4-BE49-F238E27FC236}">
                        <a16:creationId xmlns:a16="http://schemas.microsoft.com/office/drawing/2014/main" id="{D2F5DB91-0FEF-196B-B1B0-FB3DFC1B0981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748250" y="2104493"/>
                    <a:ext cx="557787" cy="609506"/>
                  </a:xfrm>
                  <a:prstGeom prst="triangle">
                    <a:avLst/>
                  </a:prstGeom>
                  <a:solidFill>
                    <a:srgbClr val="FFC000">
                      <a:lumMod val="60000"/>
                      <a:lumOff val="40000"/>
                    </a:srgbClr>
                  </a:solidFill>
                  <a:ln w="28575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5" name="TextBox 154">
                    <a:extLst>
                      <a:ext uri="{FF2B5EF4-FFF2-40B4-BE49-F238E27FC236}">
                        <a16:creationId xmlns:a16="http://schemas.microsoft.com/office/drawing/2014/main" id="{BB97A1B6-677F-B577-A2E9-D4AF149F7FBB}"/>
                      </a:ext>
                    </a:extLst>
                  </p:cNvPr>
                  <p:cNvSpPr txBox="1"/>
                  <p:nvPr/>
                </p:nvSpPr>
                <p:spPr>
                  <a:xfrm>
                    <a:off x="1613660" y="2190882"/>
                    <a:ext cx="800411" cy="4336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Gain</a:t>
                    </a:r>
                  </a:p>
                </p:txBody>
              </p:sp>
            </p:grp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4B464978-43E6-5A63-99BD-DD7AFB32BB1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478014" y="2584143"/>
                  <a:ext cx="300491" cy="0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headEnd type="none" w="med" len="med"/>
                  <a:tailEnd type="triangle" w="med" len="med"/>
                </a:ln>
                <a:effectLst/>
              </p:spPr>
            </p:cxnSp>
            <p:sp>
              <p:nvSpPr>
                <p:cNvPr id="144" name="Flowchart: Summing Junction 132">
                  <a:extLst>
                    <a:ext uri="{FF2B5EF4-FFF2-40B4-BE49-F238E27FC236}">
                      <a16:creationId xmlns:a16="http://schemas.microsoft.com/office/drawing/2014/main" id="{03F3EEED-1CCF-7657-AF2D-5F6B3DF3FC67}"/>
                    </a:ext>
                  </a:extLst>
                </p:cNvPr>
                <p:cNvSpPr/>
                <p:nvPr/>
              </p:nvSpPr>
              <p:spPr>
                <a:xfrm>
                  <a:off x="6788203" y="2392891"/>
                  <a:ext cx="382505" cy="382505"/>
                </a:xfrm>
                <a:prstGeom prst="flowChartSummingJunction">
                  <a:avLst/>
                </a:prstGeom>
                <a:solidFill>
                  <a:srgbClr val="4472C4">
                    <a:lumMod val="60000"/>
                    <a:lumOff val="40000"/>
                  </a:srgbClr>
                </a:solidFill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F9B1E0DD-77B6-C903-33DD-B9D8634A05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551401" y="2567498"/>
                  <a:ext cx="325197" cy="0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  <a:headEnd type="none" w="med" len="med"/>
                  <a:tailEnd type="triangle" w="med" len="med"/>
                </a:ln>
                <a:effectLst/>
              </p:spPr>
            </p:cxnSp>
            <p:sp>
              <p:nvSpPr>
                <p:cNvPr id="146" name="TextBox 145">
                  <a:extLst>
                    <a:ext uri="{FF2B5EF4-FFF2-40B4-BE49-F238E27FC236}">
                      <a16:creationId xmlns:a16="http://schemas.microsoft.com/office/drawing/2014/main" id="{FBECD86D-F14F-4982-575F-0ADBAAA1971E}"/>
                    </a:ext>
                  </a:extLst>
                </p:cNvPr>
                <p:cNvSpPr txBox="1"/>
                <p:nvPr/>
              </p:nvSpPr>
              <p:spPr>
                <a:xfrm>
                  <a:off x="5658649" y="1874202"/>
                  <a:ext cx="10041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Phased Array</a:t>
                  </a:r>
                </a:p>
              </p:txBody>
            </p:sp>
          </p:grp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53DAB06-2B18-9828-E75E-F10270ED7FA3}"/>
                  </a:ext>
                </a:extLst>
              </p:cNvPr>
              <p:cNvSpPr/>
              <p:nvPr/>
            </p:nvSpPr>
            <p:spPr>
              <a:xfrm>
                <a:off x="3555429" y="2840965"/>
                <a:ext cx="2495392" cy="1124085"/>
              </a:xfrm>
              <a:prstGeom prst="rect">
                <a:avLst/>
              </a:prstGeom>
              <a:solidFill>
                <a:srgbClr val="FFC000">
                  <a:lumMod val="40000"/>
                  <a:lumOff val="60000"/>
                  <a:alpha val="40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9480F68C-3E1B-76A3-0F7B-2267C38F5836}"/>
                  </a:ext>
                </a:extLst>
              </p:cNvPr>
              <p:cNvGrpSpPr/>
              <p:nvPr/>
            </p:nvGrpSpPr>
            <p:grpSpPr>
              <a:xfrm>
                <a:off x="3689651" y="2896380"/>
                <a:ext cx="382504" cy="671130"/>
                <a:chOff x="7336721" y="1151185"/>
                <a:chExt cx="207079" cy="363335"/>
              </a:xfrm>
            </p:grpSpPr>
            <p:sp>
              <p:nvSpPr>
                <p:cNvPr id="129" name="Rectangle 128">
                  <a:extLst>
                    <a:ext uri="{FF2B5EF4-FFF2-40B4-BE49-F238E27FC236}">
                      <a16:creationId xmlns:a16="http://schemas.microsoft.com/office/drawing/2014/main" id="{8B979C29-A34C-2AF0-CF47-9E8D3F88D415}"/>
                    </a:ext>
                  </a:extLst>
                </p:cNvPr>
                <p:cNvSpPr/>
                <p:nvPr/>
              </p:nvSpPr>
              <p:spPr>
                <a:xfrm>
                  <a:off x="7336721" y="1151185"/>
                  <a:ext cx="207079" cy="363335"/>
                </a:xfrm>
                <a:prstGeom prst="rect">
                  <a:avLst/>
                </a:prstGeom>
                <a:solidFill>
                  <a:srgbClr val="FFC000">
                    <a:lumMod val="20000"/>
                    <a:lumOff val="80000"/>
                  </a:srgbClr>
                </a:solidFill>
                <a:ln w="31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30" name="Group 129">
                  <a:extLst>
                    <a:ext uri="{FF2B5EF4-FFF2-40B4-BE49-F238E27FC236}">
                      <a16:creationId xmlns:a16="http://schemas.microsoft.com/office/drawing/2014/main" id="{E51D7F46-BC2F-9A9F-243C-0DA6F5D6A538}"/>
                    </a:ext>
                  </a:extLst>
                </p:cNvPr>
                <p:cNvGrpSpPr/>
                <p:nvPr/>
              </p:nvGrpSpPr>
              <p:grpSpPr>
                <a:xfrm>
                  <a:off x="7368707" y="1186259"/>
                  <a:ext cx="137378" cy="137540"/>
                  <a:chOff x="4509972" y="821055"/>
                  <a:chExt cx="110490" cy="108584"/>
                </a:xfrm>
              </p:grpSpPr>
              <p:sp>
                <p:nvSpPr>
                  <p:cNvPr id="136" name="Rectangle 135">
                    <a:extLst>
                      <a:ext uri="{FF2B5EF4-FFF2-40B4-BE49-F238E27FC236}">
                        <a16:creationId xmlns:a16="http://schemas.microsoft.com/office/drawing/2014/main" id="{0912466C-5BC4-CF8C-071E-B4E8C4E95474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7" name="Rectangle 136">
                    <a:extLst>
                      <a:ext uri="{FF2B5EF4-FFF2-40B4-BE49-F238E27FC236}">
                        <a16:creationId xmlns:a16="http://schemas.microsoft.com/office/drawing/2014/main" id="{E1D59A0D-3EBC-E6FB-27EC-BC1130285F1E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8" name="Rectangle 137">
                    <a:extLst>
                      <a:ext uri="{FF2B5EF4-FFF2-40B4-BE49-F238E27FC236}">
                        <a16:creationId xmlns:a16="http://schemas.microsoft.com/office/drawing/2014/main" id="{6D383183-A370-A765-4F38-A0BFF64098F5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9" name="Rectangle 138">
                    <a:extLst>
                      <a:ext uri="{FF2B5EF4-FFF2-40B4-BE49-F238E27FC236}">
                        <a16:creationId xmlns:a16="http://schemas.microsoft.com/office/drawing/2014/main" id="{B04A80D2-F31F-DA89-948C-42AD3885F7C8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31" name="Group 130">
                  <a:extLst>
                    <a:ext uri="{FF2B5EF4-FFF2-40B4-BE49-F238E27FC236}">
                      <a16:creationId xmlns:a16="http://schemas.microsoft.com/office/drawing/2014/main" id="{F1E9D1E6-89F7-5EAB-F707-8C8A2FF4D038}"/>
                    </a:ext>
                  </a:extLst>
                </p:cNvPr>
                <p:cNvGrpSpPr/>
                <p:nvPr/>
              </p:nvGrpSpPr>
              <p:grpSpPr>
                <a:xfrm>
                  <a:off x="7368707" y="1346154"/>
                  <a:ext cx="137378" cy="137540"/>
                  <a:chOff x="4509972" y="821055"/>
                  <a:chExt cx="110490" cy="108584"/>
                </a:xfrm>
              </p:grpSpPr>
              <p:sp>
                <p:nvSpPr>
                  <p:cNvPr id="132" name="Rectangle 131">
                    <a:extLst>
                      <a:ext uri="{FF2B5EF4-FFF2-40B4-BE49-F238E27FC236}">
                        <a16:creationId xmlns:a16="http://schemas.microsoft.com/office/drawing/2014/main" id="{B49EDC03-9658-9D2A-6996-18131381EE8A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3" name="Rectangle 132">
                    <a:extLst>
                      <a:ext uri="{FF2B5EF4-FFF2-40B4-BE49-F238E27FC236}">
                        <a16:creationId xmlns:a16="http://schemas.microsoft.com/office/drawing/2014/main" id="{99B46320-B1BB-EBF7-99A9-38E576871BC2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4" name="Rectangle 133">
                    <a:extLst>
                      <a:ext uri="{FF2B5EF4-FFF2-40B4-BE49-F238E27FC236}">
                        <a16:creationId xmlns:a16="http://schemas.microsoft.com/office/drawing/2014/main" id="{64B60B37-B107-36AC-F8D2-F162DBF87A67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5" name="Rectangle 134">
                    <a:extLst>
                      <a:ext uri="{FF2B5EF4-FFF2-40B4-BE49-F238E27FC236}">
                        <a16:creationId xmlns:a16="http://schemas.microsoft.com/office/drawing/2014/main" id="{F4AA4CB1-D9E6-7174-17AC-B3A21E3F1606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5B1305F9-A0E7-6E93-19D4-662CB0ABD4B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084213" y="3217193"/>
                <a:ext cx="449047" cy="20276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  <a:headEnd type="none" w="med" len="med"/>
                <a:tailEnd type="triangle" w="med" len="med"/>
              </a:ln>
              <a:effectLst/>
            </p:spPr>
          </p:cxnSp>
          <p:sp>
            <p:nvSpPr>
              <p:cNvPr id="54" name="Flowchart: Summing Junction 127">
                <a:extLst>
                  <a:ext uri="{FF2B5EF4-FFF2-40B4-BE49-F238E27FC236}">
                    <a16:creationId xmlns:a16="http://schemas.microsoft.com/office/drawing/2014/main" id="{C7AB483F-9F0B-EA5E-477A-244A137A8CB5}"/>
                  </a:ext>
                </a:extLst>
              </p:cNvPr>
              <p:cNvSpPr/>
              <p:nvPr/>
            </p:nvSpPr>
            <p:spPr>
              <a:xfrm>
                <a:off x="5335426" y="3046856"/>
                <a:ext cx="382505" cy="382505"/>
              </a:xfrm>
              <a:prstGeom prst="flowChartSummingJunction">
                <a:avLst/>
              </a:prstGeom>
              <a:solidFill>
                <a:srgbClr val="4472C4">
                  <a:lumMod val="60000"/>
                  <a:lumOff val="40000"/>
                </a:srgbClr>
              </a:solidFill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17EA907-A400-3914-3D04-D755D2D2256D}"/>
                  </a:ext>
                </a:extLst>
              </p:cNvPr>
              <p:cNvSpPr txBox="1"/>
              <p:nvPr/>
            </p:nvSpPr>
            <p:spPr>
              <a:xfrm>
                <a:off x="4206771" y="3592145"/>
                <a:ext cx="100418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Phased Array</a:t>
                </a:r>
              </a:p>
            </p:txBody>
          </p:sp>
          <p:sp>
            <p:nvSpPr>
              <p:cNvPr id="56" name="Isosceles Triangle 113">
                <a:extLst>
                  <a:ext uri="{FF2B5EF4-FFF2-40B4-BE49-F238E27FC236}">
                    <a16:creationId xmlns:a16="http://schemas.microsoft.com/office/drawing/2014/main" id="{68C92506-4A81-C40A-A700-03A5433B442B}"/>
                  </a:ext>
                </a:extLst>
              </p:cNvPr>
              <p:cNvSpPr/>
              <p:nvPr/>
            </p:nvSpPr>
            <p:spPr>
              <a:xfrm rot="16200000" flipH="1">
                <a:off x="4460845" y="2938390"/>
                <a:ext cx="557787" cy="609506"/>
              </a:xfrm>
              <a:prstGeom prst="triangle">
                <a:avLst/>
              </a:prstGeom>
              <a:solidFill>
                <a:srgbClr val="FFC000">
                  <a:lumMod val="60000"/>
                  <a:lumOff val="40000"/>
                </a:srgbClr>
              </a:solidFill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5B22F340-3DD5-702B-0CD3-821356EC5985}"/>
                  </a:ext>
                </a:extLst>
              </p:cNvPr>
              <p:cNvSpPr txBox="1"/>
              <p:nvPr/>
            </p:nvSpPr>
            <p:spPr>
              <a:xfrm>
                <a:off x="4625684" y="3011825"/>
                <a:ext cx="47961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Gain</a:t>
                </a:r>
              </a:p>
            </p:txBody>
          </p: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B9FB1416-900F-CBE9-82C7-4287DA6316E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044492" y="3223821"/>
                <a:ext cx="290934" cy="5035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Text" lastClr="000000"/>
                </a:solidFill>
                <a:prstDash val="solid"/>
                <a:miter lim="800000"/>
                <a:headEnd type="none" w="med" len="med"/>
                <a:tailEnd type="triangle" w="med" len="med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9" name="TextBox 58">
                    <a:extLst>
                      <a:ext uri="{FF2B5EF4-FFF2-40B4-BE49-F238E27FC236}">
                        <a16:creationId xmlns:a16="http://schemas.microsoft.com/office/drawing/2014/main" id="{B4C3A3A9-0E15-4B4C-B4A5-2E4E85BE7292}"/>
                      </a:ext>
                    </a:extLst>
                  </p:cNvPr>
                  <p:cNvSpPr txBox="1"/>
                  <p:nvPr/>
                </p:nvSpPr>
                <p:spPr>
                  <a:xfrm>
                    <a:off x="5968821" y="2767590"/>
                    <a:ext cx="1240730" cy="45602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𝑓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kumimoji="0" lang="en-US" sz="12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c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−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𝑜𝑣𝑒𝑟𝑙𝑎𝑝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mc:Choice>
            <mc:Fallback xmlns="">
              <p:sp>
                <p:nvSpPr>
                  <p:cNvPr id="59" name="TextBox 58">
                    <a:extLst>
                      <a:ext uri="{FF2B5EF4-FFF2-40B4-BE49-F238E27FC236}">
                        <a16:creationId xmlns:a16="http://schemas.microsoft.com/office/drawing/2014/main" id="{B4C3A3A9-0E15-4B4C-B4A5-2E4E85BE729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968821" y="2767590"/>
                    <a:ext cx="1240730" cy="456027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b="-416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7C334D26-7B92-A6F9-CDC1-EB3FDADDA5A1}"/>
                  </a:ext>
                </a:extLst>
              </p:cNvPr>
              <p:cNvCxnSpPr>
                <a:cxnSpLocks/>
                <a:endCxn id="144" idx="0"/>
              </p:cNvCxnSpPr>
              <p:nvPr/>
            </p:nvCxnSpPr>
            <p:spPr>
              <a:xfrm>
                <a:off x="5524868" y="1053548"/>
                <a:ext cx="1" cy="897394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6C53CA4C-D244-DEBE-9019-55B3481C106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24868" y="3413983"/>
                <a:ext cx="0" cy="84859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8E736C8A-C34B-8541-135B-0C844EC30156}"/>
                  </a:ext>
                </a:extLst>
              </p:cNvPr>
              <p:cNvCxnSpPr>
                <a:cxnSpLocks/>
                <a:endCxn id="144" idx="6"/>
              </p:cNvCxnSpPr>
              <p:nvPr/>
            </p:nvCxnSpPr>
            <p:spPr>
              <a:xfrm flipH="1">
                <a:off x="5716121" y="2131462"/>
                <a:ext cx="1428439" cy="10733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FEB9D070-6ECF-A795-82D9-35DF995BD11D}"/>
                  </a:ext>
                </a:extLst>
              </p:cNvPr>
              <p:cNvCxnSpPr>
                <a:cxnSpLocks/>
                <a:endCxn id="54" idx="6"/>
              </p:cNvCxnSpPr>
              <p:nvPr/>
            </p:nvCxnSpPr>
            <p:spPr>
              <a:xfrm flipH="1">
                <a:off x="5717931" y="3230415"/>
                <a:ext cx="1426629" cy="7694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8" name="TextBox 127">
                    <a:extLst>
                      <a:ext uri="{FF2B5EF4-FFF2-40B4-BE49-F238E27FC236}">
                        <a16:creationId xmlns:a16="http://schemas.microsoft.com/office/drawing/2014/main" id="{6245E460-DA84-1F12-CA3B-0532FCC0B7B6}"/>
                      </a:ext>
                    </a:extLst>
                  </p:cNvPr>
                  <p:cNvSpPr txBox="1"/>
                  <p:nvPr/>
                </p:nvSpPr>
                <p:spPr>
                  <a:xfrm>
                    <a:off x="6098630" y="1595225"/>
                    <a:ext cx="1096839" cy="2912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𝑓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kumimoji="0" lang="en-US" sz="12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c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−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𝑛𝑜𝑛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</m:t>
                              </m:r>
                              <m:r>
                                <a:rPr kumimoji="0" lang="en-US" sz="12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𝑜𝑣𝑒𝑟𝑙𝑎𝑝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mc:Choice>
            <mc:Fallback xmlns="">
              <p:sp>
                <p:nvSpPr>
                  <p:cNvPr id="128" name="TextBox 127">
                    <a:extLst>
                      <a:ext uri="{FF2B5EF4-FFF2-40B4-BE49-F238E27FC236}">
                        <a16:creationId xmlns:a16="http://schemas.microsoft.com/office/drawing/2014/main" id="{6245E460-DA84-1F12-CA3B-0532FCC0B7B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098630" y="1595225"/>
                    <a:ext cx="1096839" cy="291299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r="-29508" b="-6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CE2A5B2E-61F6-D2F7-0216-B3FA11762283}"/>
                    </a:ext>
                  </a:extLst>
                </p:cNvPr>
                <p:cNvSpPr txBox="1"/>
                <p:nvPr/>
              </p:nvSpPr>
              <p:spPr>
                <a:xfrm flipH="1">
                  <a:off x="3908186" y="960552"/>
                  <a:ext cx="57586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𝑓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0" lang="en-US" sz="1200" b="0" i="0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c</m:t>
                            </m:r>
                            <m: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𝑙𝑜𝑐𝑘</m:t>
                            </m:r>
                          </m:sub>
                        </m:sSub>
                      </m:oMath>
                    </m:oMathPara>
                  </a14:m>
                  <a:endPara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CE2A5B2E-61F6-D2F7-0216-B3FA1176228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3908186" y="960552"/>
                  <a:ext cx="575863" cy="276999"/>
                </a:xfrm>
                <a:prstGeom prst="rect">
                  <a:avLst/>
                </a:prstGeom>
                <a:blipFill>
                  <a:blip r:embed="rId5"/>
                  <a:stretch>
                    <a:fillRect r="-18182" b="-6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8F0C462-F578-2E56-3BB0-A2DB9B8A5767}"/>
                    </a:ext>
                  </a:extLst>
                </p:cNvPr>
                <p:cNvSpPr txBox="1"/>
                <p:nvPr/>
              </p:nvSpPr>
              <p:spPr>
                <a:xfrm flipH="1">
                  <a:off x="4037096" y="4104919"/>
                  <a:ext cx="57586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𝑓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0" lang="en-US" sz="1200" b="0" i="0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c</m:t>
                            </m:r>
                            <m:r>
                              <a:rPr kumimoji="0" lang="en-US" sz="12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</a:rPr>
                              <m:t>𝑙𝑜𝑐𝑘</m:t>
                            </m:r>
                          </m:sub>
                        </m:sSub>
                      </m:oMath>
                    </m:oMathPara>
                  </a14:m>
                  <a:endPara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8F0C462-F578-2E56-3BB0-A2DB9B8A576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037096" y="4104919"/>
                  <a:ext cx="575863" cy="276999"/>
                </a:xfrm>
                <a:prstGeom prst="rect">
                  <a:avLst/>
                </a:prstGeom>
                <a:blipFill>
                  <a:blip r:embed="rId6"/>
                  <a:stretch>
                    <a:fillRect r="-14706" b="-6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87" name="TextBox 186">
            <a:extLst>
              <a:ext uri="{FF2B5EF4-FFF2-40B4-BE49-F238E27FC236}">
                <a16:creationId xmlns:a16="http://schemas.microsoft.com/office/drawing/2014/main" id="{6BF7B0C0-C078-4810-38E9-791B5F4EF201}"/>
              </a:ext>
            </a:extLst>
          </p:cNvPr>
          <p:cNvSpPr txBox="1"/>
          <p:nvPr/>
        </p:nvSpPr>
        <p:spPr>
          <a:xfrm>
            <a:off x="4342290" y="4319305"/>
            <a:ext cx="18257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err="1"/>
              <a:t>mmSubArray</a:t>
            </a:r>
            <a:endParaRPr lang="en-US" b="1" i="1" dirty="0"/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83CB3AE-913B-E534-3666-6952FC6AC34A}"/>
              </a:ext>
            </a:extLst>
          </p:cNvPr>
          <p:cNvGrpSpPr/>
          <p:nvPr/>
        </p:nvGrpSpPr>
        <p:grpSpPr>
          <a:xfrm>
            <a:off x="8464139" y="3840687"/>
            <a:ext cx="218514" cy="330590"/>
            <a:chOff x="3296350" y="2513629"/>
            <a:chExt cx="222998" cy="447295"/>
          </a:xfrm>
        </p:grpSpPr>
        <p:sp>
          <p:nvSpPr>
            <p:cNvPr id="189" name="Rectangle: Rounded Corners 524">
              <a:extLst>
                <a:ext uri="{FF2B5EF4-FFF2-40B4-BE49-F238E27FC236}">
                  <a16:creationId xmlns:a16="http://schemas.microsoft.com/office/drawing/2014/main" id="{B28AB302-EF91-DFB2-7D2D-D778A420E17E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rgbClr val="FFC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90" name="Rectangle: Rounded Corners 525">
              <a:extLst>
                <a:ext uri="{FF2B5EF4-FFF2-40B4-BE49-F238E27FC236}">
                  <a16:creationId xmlns:a16="http://schemas.microsoft.com/office/drawing/2014/main" id="{28C01F49-A5C6-D670-507E-C0C8B5568AB4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A7AAA214-4D17-CDFC-1B44-424E44896058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1088" name="Rectangle 1087">
                <a:extLst>
                  <a:ext uri="{FF2B5EF4-FFF2-40B4-BE49-F238E27FC236}">
                    <a16:creationId xmlns:a16="http://schemas.microsoft.com/office/drawing/2014/main" id="{205C48A6-05AD-6C63-BF2B-4CEC40919601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89" name="Group 1088">
                <a:extLst>
                  <a:ext uri="{FF2B5EF4-FFF2-40B4-BE49-F238E27FC236}">
                    <a16:creationId xmlns:a16="http://schemas.microsoft.com/office/drawing/2014/main" id="{507F3E79-0B8E-2B83-49FC-5D6054F0903F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1090" name="Rectangle 1089">
                  <a:extLst>
                    <a:ext uri="{FF2B5EF4-FFF2-40B4-BE49-F238E27FC236}">
                      <a16:creationId xmlns:a16="http://schemas.microsoft.com/office/drawing/2014/main" id="{1EF892D8-948E-73B3-826F-A878E323C44B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1" name="Rectangle 1090">
                  <a:extLst>
                    <a:ext uri="{FF2B5EF4-FFF2-40B4-BE49-F238E27FC236}">
                      <a16:creationId xmlns:a16="http://schemas.microsoft.com/office/drawing/2014/main" id="{AC7011B0-D701-DCEE-DBE5-F24690472DE4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2" name="Rectangle 1091">
                  <a:extLst>
                    <a:ext uri="{FF2B5EF4-FFF2-40B4-BE49-F238E27FC236}">
                      <a16:creationId xmlns:a16="http://schemas.microsoft.com/office/drawing/2014/main" id="{44F6C94B-D962-87BE-343F-925F338A6B9F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93" name="Rectangle 1092">
                  <a:extLst>
                    <a:ext uri="{FF2B5EF4-FFF2-40B4-BE49-F238E27FC236}">
                      <a16:creationId xmlns:a16="http://schemas.microsoft.com/office/drawing/2014/main" id="{9DE71259-48CE-C9E7-F260-6677E0B40869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1094" name="Partial Circle 492">
            <a:extLst>
              <a:ext uri="{FF2B5EF4-FFF2-40B4-BE49-F238E27FC236}">
                <a16:creationId xmlns:a16="http://schemas.microsoft.com/office/drawing/2014/main" id="{A7F65637-BDA0-BC68-5C2B-FC94879D2B72}"/>
              </a:ext>
            </a:extLst>
          </p:cNvPr>
          <p:cNvSpPr/>
          <p:nvPr/>
        </p:nvSpPr>
        <p:spPr>
          <a:xfrm rot="1046560">
            <a:off x="4850391" y="2950855"/>
            <a:ext cx="3429795" cy="831365"/>
          </a:xfrm>
          <a:prstGeom prst="pie">
            <a:avLst>
              <a:gd name="adj1" fmla="val 21304717"/>
              <a:gd name="adj2" fmla="val 308358"/>
            </a:avLst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095" name="Rounded Rectangle 1094">
            <a:extLst>
              <a:ext uri="{FF2B5EF4-FFF2-40B4-BE49-F238E27FC236}">
                <a16:creationId xmlns:a16="http://schemas.microsoft.com/office/drawing/2014/main" id="{47C942E5-5635-5F7D-2C3B-A1E69DB164EA}"/>
              </a:ext>
            </a:extLst>
          </p:cNvPr>
          <p:cNvSpPr/>
          <p:nvPr/>
        </p:nvSpPr>
        <p:spPr>
          <a:xfrm>
            <a:off x="822949" y="4335125"/>
            <a:ext cx="7586395" cy="596438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Enabling coexistence by suppressing interference and effectively supporting users in non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interfereing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directions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C42966F-0DAF-D106-50C0-71215F229D8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249483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  <p:bldP spid="37" grpId="0"/>
      <p:bldP spid="1094" grpId="0" animBg="1"/>
      <p:bldP spid="109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2199BA27-1473-00C8-0B8B-85E9EB480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Simulator Results: </a:t>
            </a:r>
            <a:r>
              <a:rPr lang="en-US" sz="2800" i="1" dirty="0"/>
              <a:t>B</a:t>
            </a:r>
            <a:r>
              <a:rPr lang="en-US" sz="2400" i="1" dirty="0"/>
              <a:t>eamforming in frequency and space</a:t>
            </a:r>
            <a:endParaRPr lang="en-US" sz="2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3B5F2-8494-9AF6-079D-DAF598A170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 graph of a function&#10;&#10;Description automatically generated">
            <a:extLst>
              <a:ext uri="{FF2B5EF4-FFF2-40B4-BE49-F238E27FC236}">
                <a16:creationId xmlns:a16="http://schemas.microsoft.com/office/drawing/2014/main" id="{41F092BE-E99E-0A66-5FCB-78A19633F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865" y="1285875"/>
            <a:ext cx="3615514" cy="25717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E7B5DAF-ED9B-D5B5-0BCF-DCAFCE780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978" y="1168924"/>
            <a:ext cx="3893619" cy="3091991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4927F1-8B54-4A2E-C781-46917BC0788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F1F57A-1C3E-D1A9-D06E-557E8ED45BBF}"/>
              </a:ext>
            </a:extLst>
          </p:cNvPr>
          <p:cNvSpPr txBox="1"/>
          <p:nvPr/>
        </p:nvSpPr>
        <p:spPr>
          <a:xfrm>
            <a:off x="701749" y="3976577"/>
            <a:ext cx="33706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Beamforming gain in space domain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A88E7F-975C-6202-78FF-6120C2D9726D}"/>
              </a:ext>
            </a:extLst>
          </p:cNvPr>
          <p:cNvSpPr txBox="1"/>
          <p:nvPr/>
        </p:nvSpPr>
        <p:spPr>
          <a:xfrm>
            <a:off x="4609369" y="4149675"/>
            <a:ext cx="40828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Beamforming gain in frequency and space domain</a:t>
            </a:r>
          </a:p>
        </p:txBody>
      </p:sp>
    </p:spTree>
    <p:extLst>
      <p:ext uri="{BB962C8B-B14F-4D97-AF65-F5344CB8AC3E}">
        <p14:creationId xmlns:p14="http://schemas.microsoft.com/office/powerpoint/2010/main" val="2060463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3B5F2-8494-9AF6-079D-DAF598A170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981C2B3-1AA9-AF6C-E5A4-958312496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7" y="1393399"/>
            <a:ext cx="2967698" cy="235670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BF821AC1-47A3-9F20-7E4A-D09BF71C5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7133" y="1393399"/>
            <a:ext cx="2967698" cy="235670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E3E631C-4BAD-BCA2-982F-5B86EB60FF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8151" y="1393398"/>
            <a:ext cx="2967698" cy="2356701"/>
          </a:xfrm>
          <a:prstGeom prst="rect">
            <a:avLst/>
          </a:prstGeom>
        </p:spPr>
      </p:pic>
      <p:sp>
        <p:nvSpPr>
          <p:cNvPr id="52" name="Title 26">
            <a:extLst>
              <a:ext uri="{FF2B5EF4-FFF2-40B4-BE49-F238E27FC236}">
                <a16:creationId xmlns:a16="http://schemas.microsoft.com/office/drawing/2014/main" id="{82243952-EB34-DE49-0A90-2C4D61F77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214951"/>
            <a:ext cx="7543800" cy="600300"/>
          </a:xfrm>
        </p:spPr>
        <p:txBody>
          <a:bodyPr/>
          <a:lstStyle/>
          <a:p>
            <a:r>
              <a:rPr lang="en-US" sz="2800" dirty="0"/>
              <a:t>Simulator Results: </a:t>
            </a:r>
            <a:r>
              <a:rPr lang="en-US" sz="2400" i="1" dirty="0"/>
              <a:t>Splitting and Nulling</a:t>
            </a:r>
            <a:endParaRPr lang="en-US" sz="2800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86EE98-FF53-680A-D8C8-B29D651FCE1B}"/>
              </a:ext>
            </a:extLst>
          </p:cNvPr>
          <p:cNvSpPr txBox="1"/>
          <p:nvPr/>
        </p:nvSpPr>
        <p:spPr>
          <a:xfrm>
            <a:off x="340242" y="3859619"/>
            <a:ext cx="2169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Supporting user in interferer directions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C558EF-CC14-994A-9B8F-CCF218049725}"/>
              </a:ext>
            </a:extLst>
          </p:cNvPr>
          <p:cNvSpPr txBox="1"/>
          <p:nvPr/>
        </p:nvSpPr>
        <p:spPr>
          <a:xfrm>
            <a:off x="3487479" y="3859619"/>
            <a:ext cx="2169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Splitting: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Supporting users in non-interferer directions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E30381-EC6A-320F-92D7-9A2198701645}"/>
              </a:ext>
            </a:extLst>
          </p:cNvPr>
          <p:cNvSpPr txBox="1"/>
          <p:nvPr/>
        </p:nvSpPr>
        <p:spPr>
          <a:xfrm>
            <a:off x="6294698" y="3859619"/>
            <a:ext cx="273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Splitting + Nulling: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Supporting users in non-interferer directions with nulling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6BA1AA-76C3-BB1C-69AD-B7F5307A0DF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281593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122FD-4D7A-DD65-BB65-67DA45E94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Over-the-air experiments:</a:t>
            </a:r>
            <a:r>
              <a:rPr lang="en-US" sz="2400" i="1" dirty="0"/>
              <a:t> Hardware Setup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E6F3A-2580-6ECB-3CE8-7C9F960B5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4139" y="762674"/>
            <a:ext cx="7675722" cy="3289592"/>
          </a:xfrm>
        </p:spPr>
        <p:txBody>
          <a:bodyPr/>
          <a:lstStyle/>
          <a:p>
            <a:r>
              <a:rPr lang="en-US" sz="1600" dirty="0"/>
              <a:t>Hardware setup with commercial phased arrays mimicking 5G user (UE), Interferer and Base station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27C6D-78E8-18AF-23CF-6FDCA3F7A9B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6298292" y="5100020"/>
            <a:ext cx="984000" cy="2739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FC51B99-36C5-EDAE-64A2-29F72FD0994F}"/>
              </a:ext>
            </a:extLst>
          </p:cNvPr>
          <p:cNvGrpSpPr/>
          <p:nvPr/>
        </p:nvGrpSpPr>
        <p:grpSpPr>
          <a:xfrm>
            <a:off x="2400033" y="1362974"/>
            <a:ext cx="5052061" cy="3310910"/>
            <a:chOff x="2171699" y="1041399"/>
            <a:chExt cx="5411288" cy="3534093"/>
          </a:xfrm>
        </p:grpSpPr>
        <p:pic>
          <p:nvPicPr>
            <p:cNvPr id="6" name="Picture 5" descr="A lawn with a building in the background&#10;&#10;Description automatically generated">
              <a:extLst>
                <a:ext uri="{FF2B5EF4-FFF2-40B4-BE49-F238E27FC236}">
                  <a16:creationId xmlns:a16="http://schemas.microsoft.com/office/drawing/2014/main" id="{D43C7912-A154-FA77-261B-EAE7E1498B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457" t="25926" r="22675" b="5806"/>
            <a:stretch/>
          </p:blipFill>
          <p:spPr>
            <a:xfrm>
              <a:off x="2171699" y="1041399"/>
              <a:ext cx="2463800" cy="351133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BA54C9E-2813-6ADE-12C1-CB8642D366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1" t="2965" r="2219"/>
            <a:stretch/>
          </p:blipFill>
          <p:spPr>
            <a:xfrm>
              <a:off x="4668836" y="2905904"/>
              <a:ext cx="2914151" cy="1646834"/>
            </a:xfrm>
            <a:prstGeom prst="rect">
              <a:avLst/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D2B8473-E24E-DDA2-12E2-BB9D8A52B393}"/>
                </a:ext>
              </a:extLst>
            </p:cNvPr>
            <p:cNvSpPr/>
            <p:nvPr/>
          </p:nvSpPr>
          <p:spPr>
            <a:xfrm>
              <a:off x="3013074" y="2203450"/>
              <a:ext cx="781050" cy="495300"/>
            </a:xfrm>
            <a:prstGeom prst="rect">
              <a:avLst/>
            </a:prstGeom>
            <a:noFill/>
            <a:ln>
              <a:solidFill>
                <a:srgbClr val="FF7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30C9EBB-3CAE-B8CA-B7B6-77A83291AFF3}"/>
                </a:ext>
              </a:extLst>
            </p:cNvPr>
            <p:cNvSpPr/>
            <p:nvPr/>
          </p:nvSpPr>
          <p:spPr>
            <a:xfrm>
              <a:off x="3014662" y="2698750"/>
              <a:ext cx="779462" cy="292100"/>
            </a:xfrm>
            <a:prstGeom prst="rect">
              <a:avLst/>
            </a:prstGeom>
            <a:solidFill>
              <a:srgbClr val="FF7E79"/>
            </a:solidFill>
            <a:ln>
              <a:solidFill>
                <a:srgbClr val="FF7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Interferer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9B6A513-79D5-8D38-97E4-080446ACF641}"/>
                </a:ext>
              </a:extLst>
            </p:cNvPr>
            <p:cNvSpPr/>
            <p:nvPr/>
          </p:nvSpPr>
          <p:spPr>
            <a:xfrm>
              <a:off x="3203574" y="1866901"/>
              <a:ext cx="433388" cy="254000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BEAEC74-03AE-66BD-E4C2-3AAB758104A9}"/>
                </a:ext>
              </a:extLst>
            </p:cNvPr>
            <p:cNvSpPr/>
            <p:nvPr/>
          </p:nvSpPr>
          <p:spPr>
            <a:xfrm>
              <a:off x="3203574" y="1600203"/>
              <a:ext cx="433388" cy="26669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UE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E17CECB-7C98-2B64-E2FB-C01F33CE5DCE}"/>
                </a:ext>
              </a:extLst>
            </p:cNvPr>
            <p:cNvSpPr/>
            <p:nvPr/>
          </p:nvSpPr>
          <p:spPr>
            <a:xfrm>
              <a:off x="2622549" y="3939961"/>
              <a:ext cx="781050" cy="495300"/>
            </a:xfrm>
            <a:prstGeom prst="rect">
              <a:avLst/>
            </a:prstGeom>
            <a:noFill/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B7F93DF-4C17-6F43-117B-C1C93836E153}"/>
                </a:ext>
              </a:extLst>
            </p:cNvPr>
            <p:cNvSpPr/>
            <p:nvPr/>
          </p:nvSpPr>
          <p:spPr>
            <a:xfrm>
              <a:off x="2611437" y="3647861"/>
              <a:ext cx="792162" cy="31750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5G Base Station</a:t>
              </a:r>
            </a:p>
          </p:txBody>
        </p:sp>
        <p:pic>
          <p:nvPicPr>
            <p:cNvPr id="14" name="Picture 13" descr="A white candle on a stand&#10;&#10;Description automatically generated">
              <a:extLst>
                <a:ext uri="{FF2B5EF4-FFF2-40B4-BE49-F238E27FC236}">
                  <a16:creationId xmlns:a16="http://schemas.microsoft.com/office/drawing/2014/main" id="{48205193-0F59-7A5F-A0D0-01B6C756D0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68837" y="1054100"/>
              <a:ext cx="1566863" cy="1778602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C485D38-111B-1A24-E997-40C9F6078A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36962" y="1041399"/>
              <a:ext cx="998537" cy="55880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62830EC-86F7-6A28-FD15-B61D8BA022B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36962" y="2120901"/>
              <a:ext cx="1031874" cy="72220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50105D9-21BA-88E9-BCDB-D6CE307ECC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13123" y="4421297"/>
              <a:ext cx="1222376" cy="154195"/>
            </a:xfrm>
            <a:prstGeom prst="line">
              <a:avLst/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B412A90-094E-28F9-5F74-82648DAD57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3599" y="2894900"/>
              <a:ext cx="1244600" cy="742594"/>
            </a:xfrm>
            <a:prstGeom prst="line">
              <a:avLst/>
            </a:prstGeom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5669D90C-975F-3FED-1C0F-09F25056A49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C77B1194-264F-E31F-EA65-5DA403096657}"/>
              </a:ext>
            </a:extLst>
          </p:cNvPr>
          <p:cNvSpPr txBox="1">
            <a:spLocks/>
          </p:cNvSpPr>
          <p:nvPr/>
        </p:nvSpPr>
        <p:spPr>
          <a:xfrm>
            <a:off x="7425344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94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A4E0D7-250C-D224-6CB7-46C184505D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5C8EF44-C98A-0880-73BB-B821E28252FF}"/>
              </a:ext>
            </a:extLst>
          </p:cNvPr>
          <p:cNvGrpSpPr/>
          <p:nvPr/>
        </p:nvGrpSpPr>
        <p:grpSpPr>
          <a:xfrm>
            <a:off x="6168967" y="1016418"/>
            <a:ext cx="2736870" cy="3459890"/>
            <a:chOff x="6168967" y="1016418"/>
            <a:chExt cx="2736870" cy="3459890"/>
          </a:xfrm>
        </p:grpSpPr>
        <p:pic>
          <p:nvPicPr>
            <p:cNvPr id="138" name="Picture 137">
              <a:extLst>
                <a:ext uri="{FF2B5EF4-FFF2-40B4-BE49-F238E27FC236}">
                  <a16:creationId xmlns:a16="http://schemas.microsoft.com/office/drawing/2014/main" id="{34B768AB-4554-E016-0875-3BCD06D91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65541" y="1058785"/>
              <a:ext cx="2543724" cy="892830"/>
            </a:xfrm>
            <a:prstGeom prst="rect">
              <a:avLst/>
            </a:prstGeom>
          </p:spPr>
        </p:pic>
        <p:sp>
          <p:nvSpPr>
            <p:cNvPr id="139" name="Rounded Rectangle 138">
              <a:extLst>
                <a:ext uri="{FF2B5EF4-FFF2-40B4-BE49-F238E27FC236}">
                  <a16:creationId xmlns:a16="http://schemas.microsoft.com/office/drawing/2014/main" id="{1B665148-5844-36FE-714C-01FB69743023}"/>
                </a:ext>
              </a:extLst>
            </p:cNvPr>
            <p:cNvSpPr/>
            <p:nvPr/>
          </p:nvSpPr>
          <p:spPr>
            <a:xfrm>
              <a:off x="6168967" y="1016418"/>
              <a:ext cx="2736870" cy="3459890"/>
            </a:xfrm>
            <a:prstGeom prst="roundRect">
              <a:avLst>
                <a:gd name="adj" fmla="val 6955"/>
              </a:avLst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A graph of a line&#10;&#10;Description automatically generated with medium confidence">
              <a:extLst>
                <a:ext uri="{FF2B5EF4-FFF2-40B4-BE49-F238E27FC236}">
                  <a16:creationId xmlns:a16="http://schemas.microsoft.com/office/drawing/2014/main" id="{A0EEA1AE-B709-322D-5011-75411276F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22682" y="2039829"/>
              <a:ext cx="2629439" cy="1809361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0CEE0CD-869D-219E-A617-08F7B979EC4D}"/>
                </a:ext>
              </a:extLst>
            </p:cNvPr>
            <p:cNvSpPr txBox="1"/>
            <p:nvPr/>
          </p:nvSpPr>
          <p:spPr>
            <a:xfrm>
              <a:off x="6168967" y="3937404"/>
              <a:ext cx="273687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 i="1" u="sng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Adjacent channel Interference</a:t>
              </a:r>
              <a:r>
                <a:rPr lang="en-US" sz="1100" u="sng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does not significantly affect the link performance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538C693-CD99-6CF3-21E1-36A7CF0CCBDB}"/>
                </a:ext>
              </a:extLst>
            </p:cNvPr>
            <p:cNvSpPr/>
            <p:nvPr/>
          </p:nvSpPr>
          <p:spPr>
            <a:xfrm>
              <a:off x="6534848" y="2079980"/>
              <a:ext cx="363845" cy="1493679"/>
            </a:xfrm>
            <a:prstGeom prst="rect">
              <a:avLst/>
            </a:prstGeom>
            <a:solidFill>
              <a:srgbClr val="92D05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F139FD5-EA75-DB92-BB69-101274423E74}"/>
                </a:ext>
              </a:extLst>
            </p:cNvPr>
            <p:cNvSpPr/>
            <p:nvPr/>
          </p:nvSpPr>
          <p:spPr>
            <a:xfrm>
              <a:off x="8348628" y="2079980"/>
              <a:ext cx="363845" cy="1493679"/>
            </a:xfrm>
            <a:prstGeom prst="rect">
              <a:avLst/>
            </a:prstGeom>
            <a:solidFill>
              <a:srgbClr val="92D05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FF29371A-B9AD-EB70-045D-74D13939AC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47104" y="3573659"/>
              <a:ext cx="1362240" cy="424183"/>
            </a:xfrm>
            <a:prstGeom prst="straightConnector1">
              <a:avLst/>
            </a:prstGeom>
            <a:ln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D77B31DB-DAA5-7C92-1D63-7F3F9E2E329D}"/>
                </a:ext>
              </a:extLst>
            </p:cNvPr>
            <p:cNvCxnSpPr>
              <a:endCxn id="44" idx="2"/>
            </p:cNvCxnSpPr>
            <p:nvPr/>
          </p:nvCxnSpPr>
          <p:spPr>
            <a:xfrm flipH="1" flipV="1">
              <a:off x="6716771" y="3573659"/>
              <a:ext cx="235637" cy="424183"/>
            </a:xfrm>
            <a:prstGeom prst="straightConnector1">
              <a:avLst/>
            </a:prstGeom>
            <a:ln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9516C5C-F63B-D379-12D5-25FB1A9DF520}"/>
              </a:ext>
            </a:extLst>
          </p:cNvPr>
          <p:cNvGrpSpPr/>
          <p:nvPr/>
        </p:nvGrpSpPr>
        <p:grpSpPr>
          <a:xfrm>
            <a:off x="184481" y="1016418"/>
            <a:ext cx="2872730" cy="3457736"/>
            <a:chOff x="184481" y="1016418"/>
            <a:chExt cx="2872730" cy="3457736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A0EE1AC-E9E3-95D1-90EC-583625D37958}"/>
                </a:ext>
              </a:extLst>
            </p:cNvPr>
            <p:cNvSpPr/>
            <p:nvPr/>
          </p:nvSpPr>
          <p:spPr>
            <a:xfrm>
              <a:off x="252412" y="1016418"/>
              <a:ext cx="2736870" cy="3457736"/>
            </a:xfrm>
            <a:prstGeom prst="roundRect">
              <a:avLst>
                <a:gd name="adj" fmla="val 4236"/>
              </a:avLst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A graph with a line&#10;&#10;Description automatically generated">
              <a:extLst>
                <a:ext uri="{FF2B5EF4-FFF2-40B4-BE49-F238E27FC236}">
                  <a16:creationId xmlns:a16="http://schemas.microsoft.com/office/drawing/2014/main" id="{E13A0A86-F829-546C-F919-F1D026097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3095" y="1996264"/>
              <a:ext cx="2535504" cy="1821293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410B5A4F-F280-23A9-3567-BD1945ECA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8420" y="1079042"/>
              <a:ext cx="2444853" cy="872573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A57FD81-427E-5F96-5F08-9DDEBA8F4584}"/>
                </a:ext>
              </a:extLst>
            </p:cNvPr>
            <p:cNvSpPr txBox="1"/>
            <p:nvPr/>
          </p:nvSpPr>
          <p:spPr>
            <a:xfrm>
              <a:off x="184481" y="3941499"/>
              <a:ext cx="287273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Suppressing interference below the noise floor </a:t>
              </a:r>
              <a:r>
                <a:rPr lang="en-IN" sz="1100" b="1" i="1" dirty="0">
                  <a:latin typeface="Calibri" panose="020F0502020204030204" pitchFamily="34" charset="0"/>
                  <a:cs typeface="Calibri" panose="020F0502020204030204" pitchFamily="34" charset="0"/>
                </a:rPr>
                <a:t>enables coexistence</a:t>
              </a:r>
              <a:r>
                <a:rPr lang="en-I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 in overlapping bands</a:t>
              </a:r>
              <a:endParaRPr 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C17EC89-71E0-4739-10CC-A2EA9A597962}"/>
              </a:ext>
            </a:extLst>
          </p:cNvPr>
          <p:cNvGrpSpPr/>
          <p:nvPr/>
        </p:nvGrpSpPr>
        <p:grpSpPr>
          <a:xfrm>
            <a:off x="3201980" y="1018572"/>
            <a:ext cx="2747164" cy="3457736"/>
            <a:chOff x="3201980" y="1018572"/>
            <a:chExt cx="2747164" cy="3457736"/>
          </a:xfrm>
        </p:grpSpPr>
        <p:pic>
          <p:nvPicPr>
            <p:cNvPr id="172" name="Picture 171">
              <a:extLst>
                <a:ext uri="{FF2B5EF4-FFF2-40B4-BE49-F238E27FC236}">
                  <a16:creationId xmlns:a16="http://schemas.microsoft.com/office/drawing/2014/main" id="{6EDAC544-381C-228C-E3A9-8AD6EDDED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07262" y="1057500"/>
              <a:ext cx="2543725" cy="897042"/>
            </a:xfrm>
            <a:prstGeom prst="rect">
              <a:avLst/>
            </a:prstGeom>
          </p:spPr>
        </p:pic>
        <p:pic>
          <p:nvPicPr>
            <p:cNvPr id="10" name="Picture 9" descr="A graph with a line&#10;&#10;Description automatically generated">
              <a:extLst>
                <a:ext uri="{FF2B5EF4-FFF2-40B4-BE49-F238E27FC236}">
                  <a16:creationId xmlns:a16="http://schemas.microsoft.com/office/drawing/2014/main" id="{C81F6300-78B8-37FF-BF6F-753C0EB56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80130" y="1985630"/>
              <a:ext cx="2629439" cy="1842559"/>
            </a:xfrm>
            <a:prstGeom prst="rect">
              <a:avLst/>
            </a:prstGeom>
          </p:spPr>
        </p:pic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10AA85E2-6338-F4CA-BD78-1F3956061BC9}"/>
                </a:ext>
              </a:extLst>
            </p:cNvPr>
            <p:cNvSpPr/>
            <p:nvPr/>
          </p:nvSpPr>
          <p:spPr>
            <a:xfrm>
              <a:off x="3212274" y="1018572"/>
              <a:ext cx="2736870" cy="3457736"/>
            </a:xfrm>
            <a:prstGeom prst="roundRect">
              <a:avLst>
                <a:gd name="adj" fmla="val 5401"/>
              </a:avLst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9B2E7B4-535D-9ECF-E91E-8427567230C4}"/>
                </a:ext>
              </a:extLst>
            </p:cNvPr>
            <p:cNvSpPr txBox="1"/>
            <p:nvPr/>
          </p:nvSpPr>
          <p:spPr>
            <a:xfrm>
              <a:off x="3201980" y="3952792"/>
              <a:ext cx="27400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i="1" dirty="0">
                  <a:latin typeface="Calibri" panose="020F0502020204030204" pitchFamily="34" charset="0"/>
                  <a:cs typeface="Calibri" panose="020F0502020204030204" pitchFamily="34" charset="0"/>
                </a:rPr>
                <a:t>Partial overlap </a:t>
              </a:r>
              <a:r>
                <a:rPr lang="en-US" sz="1000" dirty="0">
                  <a:latin typeface="Calibri" panose="020F0502020204030204" pitchFamily="34" charset="0"/>
                  <a:cs typeface="Calibri" panose="020F0502020204030204" pitchFamily="34" charset="0"/>
                </a:rPr>
                <a:t>(&gt;25%) results in similar degradation as full bandwidth overlap</a:t>
              </a: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3AB9BF62-F322-2BDF-3B42-8265DFFD6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214951"/>
            <a:ext cx="7543800" cy="600300"/>
          </a:xfrm>
        </p:spPr>
        <p:txBody>
          <a:bodyPr/>
          <a:lstStyle/>
          <a:p>
            <a:r>
              <a:rPr lang="en-US" sz="2800" dirty="0"/>
              <a:t>Over-the-air experiments:</a:t>
            </a:r>
            <a:r>
              <a:rPr lang="en-US" sz="2400" i="1" dirty="0"/>
              <a:t> Results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C4057F6-2B9B-2F4E-D97E-F6651E31E4E8}"/>
              </a:ext>
            </a:extLst>
          </p:cNvPr>
          <p:cNvSpPr/>
          <p:nvPr/>
        </p:nvSpPr>
        <p:spPr>
          <a:xfrm>
            <a:off x="822951" y="4384262"/>
            <a:ext cx="7586393" cy="544288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 non-overlapping band only experiences adjacent channel interference, which remains unaffected and helps in enabling backhaul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1D0D7C-219A-6302-8F84-E06F23D4E22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3568608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B98E48-1876-8D33-47E2-50F886E06E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41860"/>
          <a:stretch/>
        </p:blipFill>
        <p:spPr bwMode="auto">
          <a:xfrm>
            <a:off x="3859889" y="1583723"/>
            <a:ext cx="3044730" cy="242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2047126-E48C-B0D7-2403-DBF1408232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/>
          <a:stretch/>
        </p:blipFill>
        <p:spPr bwMode="auto">
          <a:xfrm>
            <a:off x="37707" y="1583723"/>
            <a:ext cx="3889491" cy="242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D88F323-EDA1-EBD2-B889-DD2442AD7CE1}"/>
              </a:ext>
            </a:extLst>
          </p:cNvPr>
          <p:cNvSpPr txBox="1"/>
          <p:nvPr/>
        </p:nvSpPr>
        <p:spPr>
          <a:xfrm>
            <a:off x="2204362" y="4416172"/>
            <a:ext cx="2450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coverage area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44330FB-DE1D-1F6C-DD46-3591BFAB2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214950"/>
            <a:ext cx="7543800" cy="633365"/>
          </a:xfrm>
        </p:spPr>
        <p:txBody>
          <a:bodyPr/>
          <a:lstStyle/>
          <a:p>
            <a:r>
              <a:rPr lang="en-US" sz="2800">
                <a:latin typeface="Calibri" panose="020F0502020204030204" pitchFamily="34" charset="0"/>
                <a:cs typeface="Calibri" panose="020F0502020204030204" pitchFamily="34" charset="0"/>
              </a:rPr>
              <a:t>Terrestrial networks (5G)</a:t>
            </a:r>
          </a:p>
        </p:txBody>
      </p:sp>
      <p:pic>
        <p:nvPicPr>
          <p:cNvPr id="6" name="Picture 5" descr="A blue and white snow&#10;&#10;Description automatically generated">
            <a:extLst>
              <a:ext uri="{FF2B5EF4-FFF2-40B4-BE49-F238E27FC236}">
                <a16:creationId xmlns:a16="http://schemas.microsoft.com/office/drawing/2014/main" id="{DF452515-00C0-8EC0-D1E0-76F08DA2E6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60323" r="22755" b="54968"/>
          <a:stretch/>
        </p:blipFill>
        <p:spPr>
          <a:xfrm>
            <a:off x="7232935" y="2550484"/>
            <a:ext cx="1901522" cy="1301301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E36D142-64C9-1C1B-2C1B-EA294100BF7F}"/>
              </a:ext>
            </a:extLst>
          </p:cNvPr>
          <p:cNvCxnSpPr>
            <a:cxnSpLocks/>
          </p:cNvCxnSpPr>
          <p:nvPr/>
        </p:nvCxnSpPr>
        <p:spPr>
          <a:xfrm>
            <a:off x="-2982" y="4416172"/>
            <a:ext cx="6942620" cy="20960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1F92A3-912E-16B6-0A3A-488645A47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8623" y="770574"/>
            <a:ext cx="7776648" cy="3453068"/>
          </a:xfrm>
        </p:spPr>
        <p:txBody>
          <a:bodyPr/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We have more smart phones than people in the world (&gt;8B), highlights the importance for connectivity and accessibility.</a:t>
            </a:r>
          </a:p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Terrestrial networks such 5G offers a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high speed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low latency link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to vast number of users.</a:t>
            </a: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BB0D32-D9A0-4F88-3A16-79958C77976B}"/>
              </a:ext>
            </a:extLst>
          </p:cNvPr>
          <p:cNvSpPr/>
          <p:nvPr/>
        </p:nvSpPr>
        <p:spPr>
          <a:xfrm>
            <a:off x="-2982" y="3861557"/>
            <a:ext cx="9146982" cy="52127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7052FC-EC73-2719-BE22-EA38B977ACC5}"/>
              </a:ext>
            </a:extLst>
          </p:cNvPr>
          <p:cNvCxnSpPr>
            <a:cxnSpLocks/>
          </p:cNvCxnSpPr>
          <p:nvPr/>
        </p:nvCxnSpPr>
        <p:spPr>
          <a:xfrm>
            <a:off x="0" y="4090293"/>
            <a:ext cx="9137815" cy="0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ular Callout 49">
            <a:extLst>
              <a:ext uri="{FF2B5EF4-FFF2-40B4-BE49-F238E27FC236}">
                <a16:creationId xmlns:a16="http://schemas.microsoft.com/office/drawing/2014/main" id="{42339921-07B3-2636-2B2F-05B60CD4911D}"/>
              </a:ext>
            </a:extLst>
          </p:cNvPr>
          <p:cNvSpPr/>
          <p:nvPr/>
        </p:nvSpPr>
        <p:spPr>
          <a:xfrm flipH="1">
            <a:off x="1032348" y="3178017"/>
            <a:ext cx="1462057" cy="449345"/>
          </a:xfrm>
          <a:prstGeom prst="wedgeRoundRectCallout">
            <a:avLst>
              <a:gd name="adj1" fmla="val -26222"/>
              <a:gd name="adj2" fmla="val 93446"/>
              <a:gd name="adj3" fmla="val 16667"/>
            </a:avLst>
          </a:prstGeom>
          <a:solidFill>
            <a:srgbClr val="92D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User with active 5G connection</a:t>
            </a:r>
          </a:p>
        </p:txBody>
      </p:sp>
      <p:pic>
        <p:nvPicPr>
          <p:cNvPr id="51" name="Graphic 50">
            <a:extLst>
              <a:ext uri="{FF2B5EF4-FFF2-40B4-BE49-F238E27FC236}">
                <a16:creationId xmlns:a16="http://schemas.microsoft.com/office/drawing/2014/main" id="{50D5FEE9-5747-A92F-5685-011B7D0DA0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1561414" y="3845839"/>
            <a:ext cx="1301550" cy="449345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0686D742-AADC-75B1-1066-5D3BAFAADE3B}"/>
              </a:ext>
            </a:extLst>
          </p:cNvPr>
          <p:cNvGrpSpPr/>
          <p:nvPr/>
        </p:nvGrpSpPr>
        <p:grpSpPr>
          <a:xfrm>
            <a:off x="3567476" y="2075435"/>
            <a:ext cx="207528" cy="835161"/>
            <a:chOff x="779093" y="2357660"/>
            <a:chExt cx="207528" cy="835161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0AB3448-12EC-0F39-6EEE-C36EF365F9B2}"/>
                </a:ext>
              </a:extLst>
            </p:cNvPr>
            <p:cNvSpPr/>
            <p:nvPr/>
          </p:nvSpPr>
          <p:spPr>
            <a:xfrm>
              <a:off x="863037" y="2357660"/>
              <a:ext cx="44219" cy="835161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52" name="Rectangle: Rounded Corners 310">
              <a:extLst>
                <a:ext uri="{FF2B5EF4-FFF2-40B4-BE49-F238E27FC236}">
                  <a16:creationId xmlns:a16="http://schemas.microsoft.com/office/drawing/2014/main" id="{5A50D16F-71B7-BCA8-5AE6-EDD8E56C34FF}"/>
                </a:ext>
              </a:extLst>
            </p:cNvPr>
            <p:cNvSpPr/>
            <p:nvPr/>
          </p:nvSpPr>
          <p:spPr>
            <a:xfrm>
              <a:off x="779093" y="2425147"/>
              <a:ext cx="207528" cy="212995"/>
            </a:xfrm>
            <a:prstGeom prst="round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E1F188A-1450-9A60-8617-F99AF7D57628}"/>
                </a:ext>
              </a:extLst>
            </p:cNvPr>
            <p:cNvSpPr/>
            <p:nvPr/>
          </p:nvSpPr>
          <p:spPr>
            <a:xfrm>
              <a:off x="796753" y="2448956"/>
              <a:ext cx="169384" cy="168584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ACC204D-D369-C78B-282B-3B889F0AB6CC}"/>
                </a:ext>
              </a:extLst>
            </p:cNvPr>
            <p:cNvGrpSpPr/>
            <p:nvPr/>
          </p:nvGrpSpPr>
          <p:grpSpPr>
            <a:xfrm>
              <a:off x="820999" y="2474165"/>
              <a:ext cx="128738" cy="116836"/>
              <a:chOff x="8317435" y="4010288"/>
              <a:chExt cx="182249" cy="182403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C865BE85-9195-E7EA-D86B-FA412FE2D3FB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FEC5EE22-47B3-987B-4852-2CABDA7ED67F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239EE226-8F29-BE1A-0A4B-94D3A735415E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162D98F4-7FB1-2E0E-6A8E-487478BB3D0F}"/>
                    </a:ext>
                  </a:extLst>
                </p:cNvPr>
                <p:cNvSpPr/>
                <p:nvPr/>
              </p:nvSpPr>
              <p:spPr>
                <a:xfrm>
                  <a:off x="4574742" y="883025"/>
                  <a:ext cx="45718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A8435F9B-67FB-5F69-4A4E-7B3AB1147DB1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A4B00CD1-2447-7A76-8AC1-D8019AACB1B7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B1D9BF61-E2FC-66A5-B00A-240369930E7E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A2E9E8B3-45FC-A13B-4192-18D9344A2262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2CA183BC-0AB9-9C9D-C3BF-D891E8D1BE7A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7156E771-8796-B607-5B39-B8C3BE52B20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AA35DE2F-321B-3101-4191-A8411AFF955E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0E0F4F36-2F7E-FFD8-042A-49DDF67E0011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EDD26EC9-BD9E-8A28-76D1-DFA937413473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9E79F571-7B3A-4D95-6ABD-17FCDAC991D0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93C0CD6E-342F-7387-60F2-1B89017CE42A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F7D009AF-6D19-8ABD-1B64-B7F8B6ED7FFC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3D7276F-4387-19DD-105C-D1CF2CD3C50D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3394BC0A-9F11-977A-D861-CFE46B52B596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4DABAA9D-FE09-6A03-5D55-47493FA0E752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5B75A97E-ABDC-1880-6A4A-31E987DF5435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331D034-C97A-E672-2AEB-BC9C928231D5}"/>
              </a:ext>
            </a:extLst>
          </p:cNvPr>
          <p:cNvCxnSpPr>
            <a:cxnSpLocks/>
            <a:endCxn id="51" idx="0"/>
          </p:cNvCxnSpPr>
          <p:nvPr/>
        </p:nvCxnSpPr>
        <p:spPr>
          <a:xfrm flipH="1">
            <a:off x="2212189" y="2298771"/>
            <a:ext cx="1462057" cy="1547068"/>
          </a:xfrm>
          <a:prstGeom prst="straightConnector1">
            <a:avLst/>
          </a:prstGeom>
          <a:ln w="19050">
            <a:solidFill>
              <a:srgbClr val="00B05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95D9E876-07AB-59E6-936A-D6331616439F}"/>
              </a:ext>
            </a:extLst>
          </p:cNvPr>
          <p:cNvSpPr txBox="1"/>
          <p:nvPr/>
        </p:nvSpPr>
        <p:spPr>
          <a:xfrm>
            <a:off x="2911944" y="2886619"/>
            <a:ext cx="1462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5G Base </a:t>
            </a:r>
          </a:p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station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D2BB4A1-6942-3761-976D-52B9A5CFC0EF}"/>
              </a:ext>
            </a:extLst>
          </p:cNvPr>
          <p:cNvSpPr txBox="1"/>
          <p:nvPr/>
        </p:nvSpPr>
        <p:spPr>
          <a:xfrm>
            <a:off x="2367675" y="2368660"/>
            <a:ext cx="14106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00B05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link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A6899-C337-6A5A-6C6A-00DE0F9052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65891BC-1916-F8A3-11EE-165ACEDF1CA2}"/>
              </a:ext>
            </a:extLst>
          </p:cNvPr>
          <p:cNvSpPr/>
          <p:nvPr/>
        </p:nvSpPr>
        <p:spPr>
          <a:xfrm>
            <a:off x="6840158" y="1858023"/>
            <a:ext cx="1844525" cy="713728"/>
          </a:xfrm>
          <a:prstGeom prst="roundRect">
            <a:avLst>
              <a:gd name="adj" fmla="val 13480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1090D4C0-4705-D7BD-E77D-06692BC9508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6926265" y="2053047"/>
            <a:ext cx="303027" cy="3030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A84C912-780E-E57D-2B22-BFC1D7CB5E8B}"/>
              </a:ext>
            </a:extLst>
          </p:cNvPr>
          <p:cNvSpPr txBox="1"/>
          <p:nvPr/>
        </p:nvSpPr>
        <p:spPr>
          <a:xfrm>
            <a:off x="7302847" y="1995164"/>
            <a:ext cx="1411075" cy="430887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 speed and low latency links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3291D5F-47BD-0BEE-43AF-B408952252F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1948385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8" grpId="0" animBg="1"/>
      <p:bldP spid="50" grpId="0" animBg="1"/>
      <p:bldP spid="77" grpId="0"/>
      <p:bldP spid="78" grpId="0"/>
      <p:bldP spid="2" grpId="0" animBg="1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A0F8-642B-A618-A6B3-C36B25B55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i="1" dirty="0" err="1"/>
              <a:t>mmSubArray</a:t>
            </a:r>
            <a:r>
              <a:rPr lang="en-US" sz="2800" b="1" dirty="0"/>
              <a:t> </a:t>
            </a:r>
            <a:r>
              <a:rPr lang="en-US" sz="2800" dirty="0"/>
              <a:t>Prototype: </a:t>
            </a:r>
            <a:r>
              <a:rPr lang="en-US" sz="2400" i="1" dirty="0"/>
              <a:t>Demo video</a:t>
            </a:r>
            <a:endParaRPr lang="en-US" sz="2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5B98F-EF7C-34D3-3BAB-25F37ED357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pic>
        <p:nvPicPr>
          <p:cNvPr id="3" name="coexistence-demo-29sec">
            <a:hlinkClick r:id="" action="ppaction://media"/>
            <a:extLst>
              <a:ext uri="{FF2B5EF4-FFF2-40B4-BE49-F238E27FC236}">
                <a16:creationId xmlns:a16="http://schemas.microsoft.com/office/drawing/2014/main" id="{2F9601F0-5938-110D-30BD-154EEFB6D1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4481" y="965061"/>
            <a:ext cx="6540737" cy="3679165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02AC981-6AFD-18BE-3108-2EB538FDC43C}"/>
              </a:ext>
            </a:extLst>
          </p:cNvPr>
          <p:cNvSpPr/>
          <p:nvPr/>
        </p:nvSpPr>
        <p:spPr>
          <a:xfrm>
            <a:off x="822951" y="4384262"/>
            <a:ext cx="7586393" cy="544288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mmSubArray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suppresses interference in overlapping bands by beaming in non-interfering directions and applying nulling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D1A84D-9964-9507-CBF7-FBE0E590B9C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410471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2">
            <a:extLst>
              <a:ext uri="{FF2B5EF4-FFF2-40B4-BE49-F238E27FC236}">
                <a16:creationId xmlns:a16="http://schemas.microsoft.com/office/drawing/2014/main" id="{E93DACB9-8E11-17F6-9983-4369449745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 b="6419"/>
          <a:stretch/>
        </p:blipFill>
        <p:spPr bwMode="auto">
          <a:xfrm>
            <a:off x="3272675" y="1934663"/>
            <a:ext cx="4727769" cy="2762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D70737-08F7-CFA5-2610-89060BB61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214950"/>
            <a:ext cx="7543800" cy="653729"/>
          </a:xfrm>
        </p:spPr>
        <p:txBody>
          <a:bodyPr/>
          <a:lstStyle/>
          <a:p>
            <a:r>
              <a:rPr lang="en-US" sz="2800" b="1" i="1" dirty="0" err="1"/>
              <a:t>mmSubArray</a:t>
            </a:r>
            <a:r>
              <a:rPr lang="en-US" sz="2800" dirty="0"/>
              <a:t> Enables </a:t>
            </a:r>
            <a:r>
              <a:rPr lang="en-US" sz="2800" b="1" i="1" dirty="0" err="1"/>
              <a:t>JointNets</a:t>
            </a:r>
            <a:endParaRPr lang="en-US" sz="2800" b="1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974E4-98D7-B5FF-B501-20748D71F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009" y="863664"/>
            <a:ext cx="8003978" cy="3354172"/>
          </a:xfrm>
        </p:spPr>
        <p:txBody>
          <a:bodyPr/>
          <a:lstStyle/>
          <a:p>
            <a:r>
              <a:rPr lang="en-US" sz="1600" dirty="0"/>
              <a:t>High speed wireless </a:t>
            </a:r>
            <a:r>
              <a:rPr lang="en-US" sz="1600" b="1" dirty="0" err="1"/>
              <a:t>mmWave</a:t>
            </a:r>
            <a:r>
              <a:rPr lang="en-US" sz="1600" b="1" dirty="0"/>
              <a:t> backhaul</a:t>
            </a:r>
            <a:r>
              <a:rPr lang="en-US" sz="1600" dirty="0"/>
              <a:t> </a:t>
            </a:r>
            <a:r>
              <a:rPr lang="en-US" sz="1600" i="1" dirty="0"/>
              <a:t>– no more expensive fiber </a:t>
            </a:r>
            <a:r>
              <a:rPr lang="en-US" sz="1600" i="1" dirty="0" err="1"/>
              <a:t>backhual</a:t>
            </a:r>
            <a:r>
              <a:rPr lang="en-US" sz="1600" i="1" dirty="0"/>
              <a:t>.</a:t>
            </a:r>
          </a:p>
          <a:p>
            <a:r>
              <a:rPr lang="en-IN" sz="1600" dirty="0"/>
              <a:t>Ensures </a:t>
            </a:r>
            <a:r>
              <a:rPr lang="en-IN" sz="1600" b="1" dirty="0"/>
              <a:t>Coexistence</a:t>
            </a:r>
            <a:r>
              <a:rPr lang="en-IN" sz="1600" dirty="0"/>
              <a:t> - suppress interference and support users effectively.</a:t>
            </a:r>
          </a:p>
          <a:p>
            <a:r>
              <a:rPr lang="en-US" sz="1600" dirty="0"/>
              <a:t>Achieves </a:t>
            </a:r>
            <a:r>
              <a:rPr lang="en-US" sz="1600" b="1" i="1" dirty="0"/>
              <a:t>high spectral efficiency</a:t>
            </a:r>
            <a:r>
              <a:rPr lang="en-US" sz="1600" dirty="0"/>
              <a:t> on both networks and </a:t>
            </a:r>
            <a:r>
              <a:rPr lang="en-US" sz="1600" b="1" i="1" dirty="0"/>
              <a:t>avoid coverage gaps</a:t>
            </a:r>
            <a:r>
              <a:rPr lang="en-US" sz="1600" dirty="0"/>
              <a:t>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34AEC6-05DC-DAFC-6C75-BA6CBDAE65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E202CFF-87EC-1AF1-F16F-8AEE864A38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6762305" y="3889025"/>
            <a:ext cx="514195" cy="6102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01D2CE-A773-C8C2-9523-2C02022F7144}"/>
              </a:ext>
            </a:extLst>
          </p:cNvPr>
          <p:cNvSpPr txBox="1"/>
          <p:nvPr/>
        </p:nvSpPr>
        <p:spPr>
          <a:xfrm>
            <a:off x="6523559" y="4418453"/>
            <a:ext cx="1470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Ground station</a:t>
            </a:r>
          </a:p>
        </p:txBody>
      </p:sp>
      <p:pic>
        <p:nvPicPr>
          <p:cNvPr id="8" name="Picture 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4E96988-53E8-B3D6-4CEB-0EA7F64972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 rot="2700000" flipH="1">
            <a:off x="7432328" y="1983989"/>
            <a:ext cx="582362" cy="57631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ADDF260-3F8F-3276-CF73-A5A2236B094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7019402" y="2604721"/>
            <a:ext cx="643250" cy="1284304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ysDot"/>
            <a:round/>
            <a:headEnd type="arrow" w="med" len="med"/>
            <a:tailEnd type="arrow" w="med" len="med"/>
          </a:ln>
          <a:effectLst/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1E3F40-D791-63BB-F176-E4D7C5B171D1}"/>
              </a:ext>
            </a:extLst>
          </p:cNvPr>
          <p:cNvSpPr txBox="1"/>
          <p:nvPr/>
        </p:nvSpPr>
        <p:spPr>
          <a:xfrm>
            <a:off x="8091630" y="2106735"/>
            <a:ext cx="7793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D0B393-486A-5953-BD4E-38E129C589CF}"/>
              </a:ext>
            </a:extLst>
          </p:cNvPr>
          <p:cNvSpPr txBox="1"/>
          <p:nvPr/>
        </p:nvSpPr>
        <p:spPr>
          <a:xfrm rot="3206862">
            <a:off x="7637882" y="2936981"/>
            <a:ext cx="14581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FF93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Direct to device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3C3264-A612-F205-8E54-B1A00B0507B0}"/>
              </a:ext>
            </a:extLst>
          </p:cNvPr>
          <p:cNvCxnSpPr>
            <a:cxnSpLocks/>
          </p:cNvCxnSpPr>
          <p:nvPr/>
        </p:nvCxnSpPr>
        <p:spPr>
          <a:xfrm flipH="1" flipV="1">
            <a:off x="7813259" y="2594633"/>
            <a:ext cx="870432" cy="1227511"/>
          </a:xfrm>
          <a:prstGeom prst="straightConnector1">
            <a:avLst/>
          </a:prstGeom>
          <a:noFill/>
          <a:ln w="15875" cap="flat" cmpd="sng" algn="ctr">
            <a:solidFill>
              <a:srgbClr val="FF9300"/>
            </a:solidFill>
            <a:prstDash val="sysDash"/>
            <a:round/>
            <a:headEnd type="arrow" w="med" len="med"/>
            <a:tailEnd type="arrow" w="med" len="med"/>
          </a:ln>
          <a:effectLst/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88C5333-9F9C-E32E-98C4-78F6A98A1599}"/>
              </a:ext>
            </a:extLst>
          </p:cNvPr>
          <p:cNvSpPr txBox="1"/>
          <p:nvPr/>
        </p:nvSpPr>
        <p:spPr>
          <a:xfrm rot="17758566">
            <a:off x="6595533" y="2972860"/>
            <a:ext cx="123599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Link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3083DA-C474-8B87-36DD-DE6C4376947D}"/>
              </a:ext>
            </a:extLst>
          </p:cNvPr>
          <p:cNvSpPr txBox="1"/>
          <p:nvPr/>
        </p:nvSpPr>
        <p:spPr>
          <a:xfrm>
            <a:off x="8347157" y="4174034"/>
            <a:ext cx="7968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Remote user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E55620-B05B-F4DF-F06D-D1BDE69EE280}"/>
              </a:ext>
            </a:extLst>
          </p:cNvPr>
          <p:cNvSpPr txBox="1"/>
          <p:nvPr/>
        </p:nvSpPr>
        <p:spPr>
          <a:xfrm>
            <a:off x="3197970" y="4149949"/>
            <a:ext cx="1169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User within 5G coverage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3A7888D-E8AC-40AE-D413-4FE75EF8CF87}"/>
              </a:ext>
            </a:extLst>
          </p:cNvPr>
          <p:cNvGrpSpPr/>
          <p:nvPr/>
        </p:nvGrpSpPr>
        <p:grpSpPr>
          <a:xfrm>
            <a:off x="8604544" y="3855347"/>
            <a:ext cx="218514" cy="330590"/>
            <a:chOff x="3296350" y="2513629"/>
            <a:chExt cx="222998" cy="447295"/>
          </a:xfrm>
        </p:grpSpPr>
        <p:sp>
          <p:nvSpPr>
            <p:cNvPr id="17" name="Rectangle: Rounded Corners 524">
              <a:extLst>
                <a:ext uri="{FF2B5EF4-FFF2-40B4-BE49-F238E27FC236}">
                  <a16:creationId xmlns:a16="http://schemas.microsoft.com/office/drawing/2014/main" id="{109934B2-7DD1-7FA3-B6EC-142D468D9C6C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rgbClr val="FF93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: Rounded Corners 525">
              <a:extLst>
                <a:ext uri="{FF2B5EF4-FFF2-40B4-BE49-F238E27FC236}">
                  <a16:creationId xmlns:a16="http://schemas.microsoft.com/office/drawing/2014/main" id="{C2CB11A8-CA19-8A32-43E4-62D114C49746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477AD26-EDD3-C0CC-7E04-3E8E20A984A7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D00CCF42-CD4E-1FDF-252D-3BD7A31DBB85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52AD2FCA-E28C-5A1D-0680-5502CDFC21EA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DBA66122-E911-7EC4-B0D6-410B6415C63C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04F759DD-F0CF-8C40-030D-1F0D276980CF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CE8146FC-2D34-8B57-4901-31A8174CE252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E58EA6DA-2654-BDD7-5382-FE684B5B4380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053D101D-709D-41FC-6436-DE93D4A2EC07}"/>
              </a:ext>
            </a:extLst>
          </p:cNvPr>
          <p:cNvSpPr txBox="1"/>
          <p:nvPr/>
        </p:nvSpPr>
        <p:spPr>
          <a:xfrm>
            <a:off x="5280677" y="3552935"/>
            <a:ext cx="1581986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High speed wireless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err="1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mmWave</a:t>
            </a: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 backhaul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737C796-3819-36C2-4A9A-F5B7CE61BBAF}"/>
              </a:ext>
            </a:extLst>
          </p:cNvPr>
          <p:cNvSpPr/>
          <p:nvPr/>
        </p:nvSpPr>
        <p:spPr>
          <a:xfrm flipH="1">
            <a:off x="4915635" y="2474933"/>
            <a:ext cx="66614" cy="1337694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8D4DB7-0FD3-22BE-FFC3-8BBB675D92FF}"/>
              </a:ext>
            </a:extLst>
          </p:cNvPr>
          <p:cNvSpPr txBox="1"/>
          <p:nvPr/>
        </p:nvSpPr>
        <p:spPr>
          <a:xfrm rot="18654947">
            <a:off x="3893501" y="3192794"/>
            <a:ext cx="94287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Link</a:t>
            </a:r>
          </a:p>
        </p:txBody>
      </p:sp>
      <p:sp>
        <p:nvSpPr>
          <p:cNvPr id="32" name="Rectangle: Rounded Corners 310">
            <a:extLst>
              <a:ext uri="{FF2B5EF4-FFF2-40B4-BE49-F238E27FC236}">
                <a16:creationId xmlns:a16="http://schemas.microsoft.com/office/drawing/2014/main" id="{196C92E7-810B-3470-0AEB-741203AF1F60}"/>
              </a:ext>
            </a:extLst>
          </p:cNvPr>
          <p:cNvSpPr/>
          <p:nvPr/>
        </p:nvSpPr>
        <p:spPr>
          <a:xfrm>
            <a:off x="4615755" y="2551133"/>
            <a:ext cx="314236" cy="351672"/>
          </a:xfrm>
          <a:prstGeom prst="round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B3DCA92-9443-9249-F045-06866E361CC3}"/>
              </a:ext>
            </a:extLst>
          </p:cNvPr>
          <p:cNvGrpSpPr/>
          <p:nvPr/>
        </p:nvGrpSpPr>
        <p:grpSpPr>
          <a:xfrm>
            <a:off x="4651503" y="2604721"/>
            <a:ext cx="242183" cy="238971"/>
            <a:chOff x="8004371" y="3722117"/>
            <a:chExt cx="215113" cy="21706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5BA3E26-1D13-6C1A-3640-83EA68B03E94}"/>
                </a:ext>
              </a:extLst>
            </p:cNvPr>
            <p:cNvSpPr/>
            <p:nvPr/>
          </p:nvSpPr>
          <p:spPr>
            <a:xfrm>
              <a:off x="8004371" y="3722117"/>
              <a:ext cx="215113" cy="217065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A56F30D-3D7F-66E0-1E8E-1329499DF18F}"/>
                </a:ext>
              </a:extLst>
            </p:cNvPr>
            <p:cNvGrpSpPr/>
            <p:nvPr/>
          </p:nvGrpSpPr>
          <p:grpSpPr>
            <a:xfrm>
              <a:off x="8023480" y="3743071"/>
              <a:ext cx="177545" cy="177695"/>
              <a:chOff x="8317435" y="4010288"/>
              <a:chExt cx="182249" cy="182403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7E09FC44-38A5-6A53-4196-85ABF00630F7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048FA1DF-EFE3-8A3C-E549-FF64485502AB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1170A4F8-3A57-5384-6F03-39D72A7377AF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FCA6FC3F-5F39-6025-E333-F5411C711E3A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E20409C9-6B3A-3CAC-9314-947B7871D44D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209B33A6-0CD2-080D-6371-512303FEAD70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713C7034-CAC2-78C3-A17C-CE37A2BADA21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036D2EA4-CEC7-3A9D-3A20-099AC6D91F4A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23DA702D-F7B0-AF30-E7EB-924DD549728D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79789E4D-2665-9557-5006-1702E77773D9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4B4C147-6B9D-74AB-4CF9-7E4EFC254AC1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AC7F6B44-3211-950A-CF0E-46BE2FAFBF7C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55BEB4E7-AB7E-C112-EC87-06DCF60797FB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76DB1C4F-4857-0B7B-03B0-FC8AA5AC77F6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54A05FC5-9CEB-B795-3FF3-5EBA3BD5869A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EA7DCAEF-7660-F720-16DF-303B4AE046B5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A9FCEC46-04CF-AD97-B23B-FDE982B18CAF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CC6CEA07-B173-B4BE-CA4D-AD200A508709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276334E9-6289-5D76-6783-22AA8DA0A86E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22DAE01C-020A-92E5-571B-C0A475A162A5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5CB5BFA8-5AC7-6F9D-3E61-9A1BBBFB1ADE}"/>
              </a:ext>
            </a:extLst>
          </p:cNvPr>
          <p:cNvSpPr txBox="1"/>
          <p:nvPr/>
        </p:nvSpPr>
        <p:spPr>
          <a:xfrm>
            <a:off x="4334784" y="3788515"/>
            <a:ext cx="1226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station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E9A3701-2EC4-F357-4674-F4B66541061C}"/>
              </a:ext>
            </a:extLst>
          </p:cNvPr>
          <p:cNvGrpSpPr/>
          <p:nvPr/>
        </p:nvGrpSpPr>
        <p:grpSpPr>
          <a:xfrm>
            <a:off x="3625198" y="3829858"/>
            <a:ext cx="218514" cy="330590"/>
            <a:chOff x="3296350" y="2513629"/>
            <a:chExt cx="222998" cy="447295"/>
          </a:xfrm>
        </p:grpSpPr>
        <p:sp>
          <p:nvSpPr>
            <p:cNvPr id="58" name="Rectangle: Rounded Corners 524">
              <a:extLst>
                <a:ext uri="{FF2B5EF4-FFF2-40B4-BE49-F238E27FC236}">
                  <a16:creationId xmlns:a16="http://schemas.microsoft.com/office/drawing/2014/main" id="{E27ED25A-F8F0-DAA9-D72A-A42FD18E7132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rgbClr val="FFC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59" name="Rectangle: Rounded Corners 525">
              <a:extLst>
                <a:ext uri="{FF2B5EF4-FFF2-40B4-BE49-F238E27FC236}">
                  <a16:creationId xmlns:a16="http://schemas.microsoft.com/office/drawing/2014/main" id="{6197C2FD-0D00-912C-FEA3-D2DBCD75955C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639A34AE-4E72-CEA2-2658-CFD3BED1D72E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418727A-0D88-0DCB-54D0-F7B9EDEF25C7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C8F37DDB-BEF9-BD83-A68F-3FE9CFA70347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6CD39905-4680-EF81-5A98-659B05C97FD3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9F20101A-9CC5-E1AC-9C40-C614EB742B94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34B174CC-0E46-DEC2-F5D5-2CF4DE4EEA6F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9BEEDF7F-2A11-8663-EB4B-EC6FC40EDA6C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4A791201-11E0-C66E-A8F8-978044A9D2EE}"/>
              </a:ext>
            </a:extLst>
          </p:cNvPr>
          <p:cNvCxnSpPr>
            <a:cxnSpLocks/>
          </p:cNvCxnSpPr>
          <p:nvPr/>
        </p:nvCxnSpPr>
        <p:spPr>
          <a:xfrm flipV="1">
            <a:off x="3700828" y="2783355"/>
            <a:ext cx="928335" cy="1036166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ysDash"/>
            <a:round/>
            <a:headEnd type="arrow" w="med" len="med"/>
            <a:tailEnd type="arrow" w="med" len="med"/>
          </a:ln>
          <a:effectLst/>
        </p:spPr>
      </p:cxnSp>
      <p:sp>
        <p:nvSpPr>
          <p:cNvPr id="80" name="Rectangle: Rounded Corners 310">
            <a:extLst>
              <a:ext uri="{FF2B5EF4-FFF2-40B4-BE49-F238E27FC236}">
                <a16:creationId xmlns:a16="http://schemas.microsoft.com/office/drawing/2014/main" id="{ADA7E3C6-3A49-10F8-7B15-553AA8973424}"/>
              </a:ext>
            </a:extLst>
          </p:cNvPr>
          <p:cNvSpPr/>
          <p:nvPr/>
        </p:nvSpPr>
        <p:spPr>
          <a:xfrm>
            <a:off x="4971633" y="2558058"/>
            <a:ext cx="314236" cy="347922"/>
          </a:xfrm>
          <a:prstGeom prst="roundRect">
            <a:avLst/>
          </a:prstGeom>
          <a:solidFill>
            <a:srgbClr val="00B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9EED8C2-118A-BE76-02B7-10952666CD30}"/>
              </a:ext>
            </a:extLst>
          </p:cNvPr>
          <p:cNvGrpSpPr/>
          <p:nvPr/>
        </p:nvGrpSpPr>
        <p:grpSpPr>
          <a:xfrm>
            <a:off x="5002217" y="2607656"/>
            <a:ext cx="242183" cy="238971"/>
            <a:chOff x="8004371" y="3722117"/>
            <a:chExt cx="215113" cy="217065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5021A2B0-0435-B66C-0A56-87F78F8F4ECD}"/>
                </a:ext>
              </a:extLst>
            </p:cNvPr>
            <p:cNvSpPr/>
            <p:nvPr/>
          </p:nvSpPr>
          <p:spPr>
            <a:xfrm>
              <a:off x="8004371" y="3722117"/>
              <a:ext cx="215113" cy="217065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6F50AAB7-ADB3-6A73-EDC2-CD253C55C972}"/>
                </a:ext>
              </a:extLst>
            </p:cNvPr>
            <p:cNvGrpSpPr/>
            <p:nvPr/>
          </p:nvGrpSpPr>
          <p:grpSpPr>
            <a:xfrm>
              <a:off x="8023480" y="3743071"/>
              <a:ext cx="177545" cy="177695"/>
              <a:chOff x="8317435" y="4010288"/>
              <a:chExt cx="182249" cy="182403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2D9760B9-4C5A-14E9-B3DC-1C4C6EBBFBD5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A4CB4E8A-F542-90B3-9F78-3C9942817D3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F257A40B-BD88-243D-529A-246218DD1556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402628EF-D59B-76AA-0DA9-11F2389665F8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80F34519-2B03-92E0-DEFD-DEDD0CAD650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C1A5DC08-05E7-BD73-5E03-E9C3CC85F01C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5D2F85F3-C61B-5398-AF76-49A2E171D323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F99500F2-BEF9-8D24-E8B8-37152379F289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C9611FC2-1871-C7DE-5E82-4CE7BAFA9A92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EDAFDA18-B811-972E-3C4E-857B02F3BF63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DB3378B4-3783-3583-A9EA-307F7783F743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64EA1601-B575-C953-011A-14AD76A0223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4793F061-06D6-ED23-F4F5-3DBE12DD1AF2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1D51DD98-B983-C66B-7768-80CF6EC452DA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543915CB-260E-68D5-6967-82A165E0E239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09DFDC33-6F82-F903-8338-CC4968103C64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69ED7759-50DE-C2E1-349C-DE38FBF0FDB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E4E95B9B-AAB6-25DD-229E-F4C71BA6854A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1240F06A-0254-4E18-A503-EC89C0AB08CB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4E5D091A-9B9E-1CD6-A1D3-288C29D583C6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05BBC2E1-B1C3-27A9-A1E0-A67EB0ABC3DA}"/>
              </a:ext>
            </a:extLst>
          </p:cNvPr>
          <p:cNvCxnSpPr>
            <a:cxnSpLocks/>
          </p:cNvCxnSpPr>
          <p:nvPr/>
        </p:nvCxnSpPr>
        <p:spPr>
          <a:xfrm flipH="1" flipV="1">
            <a:off x="5250933" y="2775409"/>
            <a:ext cx="1598269" cy="1113616"/>
          </a:xfrm>
          <a:prstGeom prst="straightConnector1">
            <a:avLst/>
          </a:prstGeom>
          <a:noFill/>
          <a:ln w="25400" cap="flat" cmpd="sng" algn="ctr">
            <a:solidFill>
              <a:schemeClr val="accent5">
                <a:lumMod val="50000"/>
              </a:schemeClr>
            </a:solidFill>
            <a:prstDash val="sysDot"/>
            <a:round/>
            <a:headEnd type="arrow" w="med" len="med"/>
            <a:tailEnd type="arrow" w="med" len="med"/>
          </a:ln>
          <a:effectLst/>
        </p:spPr>
      </p:cxnSp>
      <p:pic>
        <p:nvPicPr>
          <p:cNvPr id="26" name="Picture 2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ABFD290F-E782-5C17-F9B0-84D23E0A9CD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283" t="7243" r="8841" b="27545"/>
          <a:stretch/>
        </p:blipFill>
        <p:spPr>
          <a:xfrm>
            <a:off x="7566084" y="207285"/>
            <a:ext cx="1347041" cy="1365057"/>
          </a:xfrm>
          <a:prstGeom prst="rect">
            <a:avLst/>
          </a:prstGeom>
        </p:spPr>
      </p:pic>
      <p:grpSp>
        <p:nvGrpSpPr>
          <p:cNvPr id="70" name="Group 69">
            <a:extLst>
              <a:ext uri="{FF2B5EF4-FFF2-40B4-BE49-F238E27FC236}">
                <a16:creationId xmlns:a16="http://schemas.microsoft.com/office/drawing/2014/main" id="{DF2E8389-BC5F-C6F8-818F-EA2ED6E30EDD}"/>
              </a:ext>
            </a:extLst>
          </p:cNvPr>
          <p:cNvGrpSpPr/>
          <p:nvPr/>
        </p:nvGrpSpPr>
        <p:grpSpPr>
          <a:xfrm>
            <a:off x="399946" y="2628495"/>
            <a:ext cx="2950524" cy="1728649"/>
            <a:chOff x="399946" y="2628495"/>
            <a:chExt cx="2950524" cy="172864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5A28C08-28CD-FA0D-51FB-37F4DD13F352}"/>
                </a:ext>
              </a:extLst>
            </p:cNvPr>
            <p:cNvGrpSpPr/>
            <p:nvPr/>
          </p:nvGrpSpPr>
          <p:grpSpPr>
            <a:xfrm>
              <a:off x="399946" y="2628495"/>
              <a:ext cx="2950524" cy="1728649"/>
              <a:chOff x="399946" y="2628495"/>
              <a:chExt cx="2950524" cy="1728649"/>
            </a:xfrm>
          </p:grpSpPr>
          <p:sp>
            <p:nvSpPr>
              <p:cNvPr id="110" name="Rounded Rectangle 109">
                <a:extLst>
                  <a:ext uri="{FF2B5EF4-FFF2-40B4-BE49-F238E27FC236}">
                    <a16:creationId xmlns:a16="http://schemas.microsoft.com/office/drawing/2014/main" id="{4E53C1EF-894C-EA73-1737-F714E3183F9A}"/>
                  </a:ext>
                </a:extLst>
              </p:cNvPr>
              <p:cNvSpPr/>
              <p:nvPr/>
            </p:nvSpPr>
            <p:spPr>
              <a:xfrm>
                <a:off x="399946" y="2628495"/>
                <a:ext cx="2950524" cy="1728649"/>
              </a:xfrm>
              <a:prstGeom prst="roundRect">
                <a:avLst>
                  <a:gd name="adj" fmla="val 10622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823009F0-B268-7D90-EF5F-28AC0B8EA646}"/>
                  </a:ext>
                </a:extLst>
              </p:cNvPr>
              <p:cNvSpPr txBox="1"/>
              <p:nvPr/>
            </p:nvSpPr>
            <p:spPr>
              <a:xfrm>
                <a:off x="458497" y="3681507"/>
                <a:ext cx="269596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Questions?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015802DE-8AB1-4F91-2DB6-83FD8ACAE89C}"/>
                  </a:ext>
                </a:extLst>
              </p:cNvPr>
              <p:cNvSpPr txBox="1"/>
              <p:nvPr/>
            </p:nvSpPr>
            <p:spPr>
              <a:xfrm>
                <a:off x="450616" y="2749862"/>
                <a:ext cx="272857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Artifacts and more details at</a:t>
                </a:r>
                <a:endParaRPr lang="en-US" sz="1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pic>
          <p:nvPicPr>
            <p:cNvPr id="67" name="Picture 66" descr="A qr code on a white background&#10;&#10;Description automatically generated">
              <a:extLst>
                <a:ext uri="{FF2B5EF4-FFF2-40B4-BE49-F238E27FC236}">
                  <a16:creationId xmlns:a16="http://schemas.microsoft.com/office/drawing/2014/main" id="{BCE655FF-596E-E044-8011-7422B9C9A5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9283" t="7243" r="8841" b="27545"/>
            <a:stretch/>
          </p:blipFill>
          <p:spPr>
            <a:xfrm>
              <a:off x="2565291" y="3126722"/>
              <a:ext cx="602352" cy="610408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EA1999B-1DF3-8610-7C79-5C2BF1931C17}"/>
                </a:ext>
              </a:extLst>
            </p:cNvPr>
            <p:cNvSpPr txBox="1"/>
            <p:nvPr/>
          </p:nvSpPr>
          <p:spPr>
            <a:xfrm>
              <a:off x="566971" y="3049417"/>
              <a:ext cx="19816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  <a:hlinkClick r:id="rId9"/>
                </a:rPr>
                <a:t>wcsng.ucsd.edu/</a:t>
              </a:r>
              <a:b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  <a:hlinkClick r:id="rId9"/>
                </a:rPr>
              </a:b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  <a:hlinkClick r:id="rId9"/>
                </a:rPr>
                <a:t>mmsubarray</a:t>
              </a:r>
              <a:endParaRPr lang="en-US" sz="2000" dirty="0"/>
            </a:p>
          </p:txBody>
        </p:sp>
      </p:grp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D2FD7DB4-8AE5-6F93-6BCA-0D4968F9B38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1639875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F338872-D5EE-B332-75C3-0BF4384CC6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Additional slides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A7B09C1-339D-FB8B-616B-EEABD68DD8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96CAAB-3C92-350B-D0B5-3B6D8924CDC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DEF46-4AFC-262A-00AA-4599277C13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54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2047126-E48C-B0D7-2403-DBF1408232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/>
          <a:stretch/>
        </p:blipFill>
        <p:spPr bwMode="auto">
          <a:xfrm>
            <a:off x="1388998" y="1697124"/>
            <a:ext cx="4727769" cy="295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5" name="Picture 13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DB08CEA-61CD-5B40-4335-B0EB0EEB5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4884829" y="3630220"/>
            <a:ext cx="514195" cy="610242"/>
          </a:xfrm>
          <a:prstGeom prst="rect">
            <a:avLst/>
          </a:prstGeom>
        </p:spPr>
      </p:pic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27938E4-A2EF-C945-C15C-F86BB926C12E}"/>
              </a:ext>
            </a:extLst>
          </p:cNvPr>
          <p:cNvCxnSpPr>
            <a:cxnSpLocks/>
          </p:cNvCxnSpPr>
          <p:nvPr/>
        </p:nvCxnSpPr>
        <p:spPr>
          <a:xfrm flipH="1" flipV="1">
            <a:off x="3217435" y="2476917"/>
            <a:ext cx="1739126" cy="1153303"/>
          </a:xfrm>
          <a:prstGeom prst="straightConnector1">
            <a:avLst/>
          </a:prstGeom>
          <a:ln w="31750" cap="flat" cmpd="sng" algn="ctr">
            <a:solidFill>
              <a:srgbClr val="7030A0"/>
            </a:solidFill>
            <a:prstDash val="sysDot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BD823E3A-0EC5-F215-DD71-7864F8F8D39F}"/>
              </a:ext>
            </a:extLst>
          </p:cNvPr>
          <p:cNvSpPr txBox="1"/>
          <p:nvPr/>
        </p:nvSpPr>
        <p:spPr>
          <a:xfrm>
            <a:off x="3311164" y="3331789"/>
            <a:ext cx="171291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7030A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Wireless</a:t>
            </a:r>
          </a:p>
          <a:p>
            <a:pPr algn="ctr"/>
            <a:r>
              <a:rPr lang="en-US" err="1">
                <a:solidFill>
                  <a:srgbClr val="7030A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mmWave</a:t>
            </a:r>
            <a:r>
              <a:rPr lang="en-US">
                <a:solidFill>
                  <a:srgbClr val="7030A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 backhaul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E36F546-82FE-511F-F15F-95CDB6C6CC18}"/>
              </a:ext>
            </a:extLst>
          </p:cNvPr>
          <p:cNvSpPr txBox="1"/>
          <p:nvPr/>
        </p:nvSpPr>
        <p:spPr>
          <a:xfrm>
            <a:off x="4646083" y="4159648"/>
            <a:ext cx="1389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Ground station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80F3541F-FD50-BC70-8076-81EC24E63332}"/>
              </a:ext>
            </a:extLst>
          </p:cNvPr>
          <p:cNvCxnSpPr>
            <a:cxnSpLocks/>
          </p:cNvCxnSpPr>
          <p:nvPr/>
        </p:nvCxnSpPr>
        <p:spPr>
          <a:xfrm flipV="1">
            <a:off x="5052233" y="1871531"/>
            <a:ext cx="716174" cy="1714378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ysDot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C0C6C88C-7995-03C8-0103-40093505339D}"/>
              </a:ext>
            </a:extLst>
          </p:cNvPr>
          <p:cNvGrpSpPr/>
          <p:nvPr/>
        </p:nvGrpSpPr>
        <p:grpSpPr>
          <a:xfrm>
            <a:off x="5365092" y="1200916"/>
            <a:ext cx="806631" cy="627173"/>
            <a:chOff x="5375811" y="1049525"/>
            <a:chExt cx="806631" cy="627173"/>
          </a:xfrm>
        </p:grpSpPr>
        <p:pic>
          <p:nvPicPr>
            <p:cNvPr id="121" name="Picture 120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CA425542-A1D2-CCB0-3BCB-D3ACD5F4A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 rot="2700000" flipH="1">
              <a:off x="5487946" y="1097362"/>
              <a:ext cx="582362" cy="576310"/>
            </a:xfrm>
            <a:prstGeom prst="rect">
              <a:avLst/>
            </a:prstGeom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C817BE8-195A-452A-79E0-2A0BBE61AAAB}"/>
                </a:ext>
              </a:extLst>
            </p:cNvPr>
            <p:cNvSpPr txBox="1"/>
            <p:nvPr/>
          </p:nvSpPr>
          <p:spPr>
            <a:xfrm>
              <a:off x="5375811" y="1049525"/>
              <a:ext cx="8066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Satellite</a:t>
              </a:r>
            </a:p>
          </p:txBody>
        </p:sp>
      </p:grpSp>
      <p:sp>
        <p:nvSpPr>
          <p:cNvPr id="155" name="TextBox 154">
            <a:extLst>
              <a:ext uri="{FF2B5EF4-FFF2-40B4-BE49-F238E27FC236}">
                <a16:creationId xmlns:a16="http://schemas.microsoft.com/office/drawing/2014/main" id="{FCACBAB8-6B3B-6471-00B5-35C8CD32E243}"/>
              </a:ext>
            </a:extLst>
          </p:cNvPr>
          <p:cNvSpPr txBox="1"/>
          <p:nvPr/>
        </p:nvSpPr>
        <p:spPr>
          <a:xfrm rot="3648896">
            <a:off x="5661981" y="2487117"/>
            <a:ext cx="1459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Direct to device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07C9CF3-C7EF-7990-9038-BA1358FE3DCB}"/>
              </a:ext>
            </a:extLst>
          </p:cNvPr>
          <p:cNvCxnSpPr>
            <a:cxnSpLocks/>
          </p:cNvCxnSpPr>
          <p:nvPr/>
        </p:nvCxnSpPr>
        <p:spPr>
          <a:xfrm flipH="1" flipV="1">
            <a:off x="5826480" y="1902097"/>
            <a:ext cx="922330" cy="1658179"/>
          </a:xfrm>
          <a:prstGeom prst="straightConnector1">
            <a:avLst/>
          </a:prstGeom>
          <a:ln w="15875" cap="flat" cmpd="sng" algn="ctr">
            <a:solidFill>
              <a:schemeClr val="tx1">
                <a:lumMod val="85000"/>
                <a:lumOff val="15000"/>
              </a:schemeClr>
            </a:solidFill>
            <a:prstDash val="sys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8414BE63-8C05-C4FF-D873-73EECDA7CC15}"/>
              </a:ext>
            </a:extLst>
          </p:cNvPr>
          <p:cNvSpPr txBox="1"/>
          <p:nvPr/>
        </p:nvSpPr>
        <p:spPr>
          <a:xfrm>
            <a:off x="4450553" y="2265249"/>
            <a:ext cx="1060579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</a:t>
            </a:r>
          </a:p>
          <a:p>
            <a:pPr algn="ctr"/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Uplink</a:t>
            </a:r>
            <a:b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</a:br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(desired)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A67611F-D645-2632-7F53-624440B0CF76}"/>
              </a:ext>
            </a:extLst>
          </p:cNvPr>
          <p:cNvSpPr txBox="1"/>
          <p:nvPr/>
        </p:nvSpPr>
        <p:spPr>
          <a:xfrm>
            <a:off x="2463715" y="4398232"/>
            <a:ext cx="2501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coverage area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3B673F58-7153-55B0-F88F-6897E66D216F}"/>
              </a:ext>
            </a:extLst>
          </p:cNvPr>
          <p:cNvSpPr/>
          <p:nvPr/>
        </p:nvSpPr>
        <p:spPr>
          <a:xfrm>
            <a:off x="3009384" y="2091996"/>
            <a:ext cx="68657" cy="1398385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86" name="Rectangle: Rounded Corners 310">
            <a:extLst>
              <a:ext uri="{FF2B5EF4-FFF2-40B4-BE49-F238E27FC236}">
                <a16:creationId xmlns:a16="http://schemas.microsoft.com/office/drawing/2014/main" id="{F58A49E9-79C6-7039-2941-641ABEEA9C04}"/>
              </a:ext>
            </a:extLst>
          </p:cNvPr>
          <p:cNvSpPr/>
          <p:nvPr/>
        </p:nvSpPr>
        <p:spPr>
          <a:xfrm>
            <a:off x="2896950" y="2186451"/>
            <a:ext cx="293526" cy="394058"/>
          </a:xfrm>
          <a:prstGeom prst="round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4BDB230-FF56-D482-C3FE-68C5958AAB0B}"/>
              </a:ext>
            </a:extLst>
          </p:cNvPr>
          <p:cNvGrpSpPr/>
          <p:nvPr/>
        </p:nvGrpSpPr>
        <p:grpSpPr>
          <a:xfrm>
            <a:off x="2922621" y="2263995"/>
            <a:ext cx="242183" cy="238971"/>
            <a:chOff x="8004371" y="3722117"/>
            <a:chExt cx="215113" cy="217065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54832C-080D-1C12-8E46-01C48B687F4C}"/>
                </a:ext>
              </a:extLst>
            </p:cNvPr>
            <p:cNvSpPr/>
            <p:nvPr/>
          </p:nvSpPr>
          <p:spPr>
            <a:xfrm>
              <a:off x="8004371" y="3722117"/>
              <a:ext cx="215113" cy="217065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3CE636C-1CE1-F80E-8E09-B06533BF0E78}"/>
                </a:ext>
              </a:extLst>
            </p:cNvPr>
            <p:cNvGrpSpPr/>
            <p:nvPr/>
          </p:nvGrpSpPr>
          <p:grpSpPr>
            <a:xfrm>
              <a:off x="8023480" y="3743071"/>
              <a:ext cx="177545" cy="177695"/>
              <a:chOff x="8317435" y="4010288"/>
              <a:chExt cx="182249" cy="182403"/>
            </a:xfrm>
          </p:grpSpPr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EB43DE99-B9C9-CD8C-2339-A8900032872F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44131376-3935-BD3D-D59D-2228F66E5D5D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0986577D-409B-5FDE-D19F-82F2CF278E55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3B28663F-92DF-7E9F-AE58-C3C944013710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FE5C14C6-5325-E14D-63BF-21CA9FB675A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F5E9BE96-3E0E-F5D6-7E80-3D57849EEF1D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F73F65FF-2E0A-A444-402E-20C6E6C5AE8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18CE7DB9-73A8-8F86-BEFF-2F6DBA02C2A7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3EF18ACD-DB8A-FF1A-8708-434E3ACCA6DC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C7520DBE-D475-676A-5628-EF9A0B0049AE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445E44A-93C2-6B0E-0DE6-BF21D5F2A11F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9170FCB3-06B4-894A-F5C9-F1584864C572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9799342F-83EF-3040-C532-7BC4C74CCF0C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B6289DAE-6FEA-B79A-9A41-A1DE8A8F76A9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82C987DD-614D-9E77-DD3F-D1A4E415D00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E434A11D-BFA9-BE82-3615-0D17519EAB3E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560ED00E-99C1-AEE8-8B88-C8B1AC1011B9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277AE7E6-7AC8-8604-3224-2EBEE0EEB93C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1DE26405-38BB-4DDB-9A0E-D09907E9548F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76661965-D558-615A-6D7E-DBE93ECB4679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E7788CB-A645-4E1F-5E43-49CC975BBA08}"/>
              </a:ext>
            </a:extLst>
          </p:cNvPr>
          <p:cNvSpPr txBox="1"/>
          <p:nvPr/>
        </p:nvSpPr>
        <p:spPr>
          <a:xfrm>
            <a:off x="6469681" y="3915229"/>
            <a:ext cx="7968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Remote user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145B7-D485-96B9-FE96-957562D95ADA}"/>
              </a:ext>
            </a:extLst>
          </p:cNvPr>
          <p:cNvSpPr txBox="1"/>
          <p:nvPr/>
        </p:nvSpPr>
        <p:spPr>
          <a:xfrm>
            <a:off x="1360751" y="3901643"/>
            <a:ext cx="1202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User within 5G coverage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9AE4FE-1493-BEB8-54B0-B2B20E4AB60C}"/>
              </a:ext>
            </a:extLst>
          </p:cNvPr>
          <p:cNvSpPr txBox="1"/>
          <p:nvPr/>
        </p:nvSpPr>
        <p:spPr>
          <a:xfrm>
            <a:off x="2457308" y="3529710"/>
            <a:ext cx="1226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</a:t>
            </a:r>
          </a:p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station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F86ADF-3719-74C3-B7BA-BD1DF77ED36E}"/>
              </a:ext>
            </a:extLst>
          </p:cNvPr>
          <p:cNvGrpSpPr/>
          <p:nvPr/>
        </p:nvGrpSpPr>
        <p:grpSpPr>
          <a:xfrm>
            <a:off x="1747722" y="3571053"/>
            <a:ext cx="218514" cy="330590"/>
            <a:chOff x="3296350" y="2513629"/>
            <a:chExt cx="222998" cy="447295"/>
          </a:xfrm>
        </p:grpSpPr>
        <p:sp>
          <p:nvSpPr>
            <p:cNvPr id="21" name="Rectangle: Rounded Corners 524">
              <a:extLst>
                <a:ext uri="{FF2B5EF4-FFF2-40B4-BE49-F238E27FC236}">
                  <a16:creationId xmlns:a16="http://schemas.microsoft.com/office/drawing/2014/main" id="{98802152-07B3-50D7-D902-5E795CAE253C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chemeClr val="accent6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22" name="Rectangle: Rounded Corners 525">
              <a:extLst>
                <a:ext uri="{FF2B5EF4-FFF2-40B4-BE49-F238E27FC236}">
                  <a16:creationId xmlns:a16="http://schemas.microsoft.com/office/drawing/2014/main" id="{A9300932-DBA5-2029-DC4A-8E49EB163300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8934902-96F5-4F39-7F00-E2AB206E8279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E588C93-99C4-B14E-549E-E188B34D438D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D75133FE-7B0E-2FF3-A98F-5AE4E9EE7332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DB9D21B5-4593-3E1F-6288-C1F40B957AAB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31121B33-EDF7-3E77-AC62-D4C407BD59BF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61662C3C-F80A-F691-D5B9-89F836990E30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28CD1CD-5A1B-1609-754B-0D8DB778F1FE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9629379-A1FD-3C85-12F7-E4D4A4A93AC2}"/>
              </a:ext>
            </a:extLst>
          </p:cNvPr>
          <p:cNvGrpSpPr/>
          <p:nvPr/>
        </p:nvGrpSpPr>
        <p:grpSpPr>
          <a:xfrm>
            <a:off x="6727068" y="3596542"/>
            <a:ext cx="218514" cy="330590"/>
            <a:chOff x="3296350" y="2513629"/>
            <a:chExt cx="222998" cy="447295"/>
          </a:xfrm>
        </p:grpSpPr>
        <p:sp>
          <p:nvSpPr>
            <p:cNvPr id="30" name="Rectangle: Rounded Corners 524">
              <a:extLst>
                <a:ext uri="{FF2B5EF4-FFF2-40B4-BE49-F238E27FC236}">
                  <a16:creationId xmlns:a16="http://schemas.microsoft.com/office/drawing/2014/main" id="{E5A3A283-D8DA-BE94-5CA9-72D8B0F007A1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chemeClr val="accent6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31" name="Rectangle: Rounded Corners 525">
              <a:extLst>
                <a:ext uri="{FF2B5EF4-FFF2-40B4-BE49-F238E27FC236}">
                  <a16:creationId xmlns:a16="http://schemas.microsoft.com/office/drawing/2014/main" id="{11F37D25-140B-4CFF-E64B-60E44436FC23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FC243C9-E09F-B410-7622-8D643552EFA6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62CCBF8-4F31-33B4-1615-80AC181383DD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C00C1271-0D20-0A96-18F2-DBA1F6CC78FD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59C980DC-F8D5-E55E-E745-BE7851201EA9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9835A549-A04F-593C-7477-E82A99201C48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7A6FD165-8A6F-37CC-5D4B-8BD48AFD6857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71BF4AF1-0BDF-4A5F-6A1A-A4B110A7F0F4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3C9F1E3-F28C-F44B-3579-B27A24306E21}"/>
              </a:ext>
            </a:extLst>
          </p:cNvPr>
          <p:cNvCxnSpPr>
            <a:cxnSpLocks/>
          </p:cNvCxnSpPr>
          <p:nvPr/>
        </p:nvCxnSpPr>
        <p:spPr>
          <a:xfrm>
            <a:off x="1399582" y="4669187"/>
            <a:ext cx="4772141" cy="0"/>
          </a:xfrm>
          <a:prstGeom prst="straightConnector1">
            <a:avLst/>
          </a:prstGeom>
          <a:ln w="1270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DC4ED0E-6BC6-7D29-96B6-B960F453FE84}"/>
              </a:ext>
            </a:extLst>
          </p:cNvPr>
          <p:cNvSpPr/>
          <p:nvPr/>
        </p:nvSpPr>
        <p:spPr>
          <a:xfrm>
            <a:off x="1005605" y="2207983"/>
            <a:ext cx="582843" cy="242524"/>
          </a:xfrm>
          <a:prstGeom prst="rect">
            <a:avLst/>
          </a:prstGeom>
          <a:solidFill>
            <a:srgbClr val="7030A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B6FF76-4DBE-D118-9773-DEBE25D78B4D}"/>
              </a:ext>
            </a:extLst>
          </p:cNvPr>
          <p:cNvSpPr/>
          <p:nvPr/>
        </p:nvSpPr>
        <p:spPr>
          <a:xfrm>
            <a:off x="1005605" y="2525730"/>
            <a:ext cx="582843" cy="24252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C49C70-423E-4F2D-A509-45533498FA95}"/>
              </a:ext>
            </a:extLst>
          </p:cNvPr>
          <p:cNvSpPr txBox="1"/>
          <p:nvPr/>
        </p:nvSpPr>
        <p:spPr>
          <a:xfrm>
            <a:off x="1554211" y="2181360"/>
            <a:ext cx="175695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7030A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Link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45E77E-4D70-F629-293A-D4778DC25BFA}"/>
              </a:ext>
            </a:extLst>
          </p:cNvPr>
          <p:cNvSpPr txBox="1"/>
          <p:nvPr/>
        </p:nvSpPr>
        <p:spPr>
          <a:xfrm>
            <a:off x="1575301" y="2516917"/>
            <a:ext cx="18531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uplink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ED49795D-EBBA-3E35-F90E-FA380463C4FF}"/>
              </a:ext>
            </a:extLst>
          </p:cNvPr>
          <p:cNvSpPr/>
          <p:nvPr/>
        </p:nvSpPr>
        <p:spPr>
          <a:xfrm>
            <a:off x="1802552" y="996843"/>
            <a:ext cx="3157051" cy="1031894"/>
          </a:xfrm>
          <a:prstGeom prst="wedgeRoundRectCallout">
            <a:avLst>
              <a:gd name="adj1" fmla="val 12694"/>
              <a:gd name="adj2" fmla="val 36942"/>
              <a:gd name="adj3" fmla="val 16667"/>
            </a:avLst>
          </a:prstGeom>
          <a:solidFill>
            <a:srgbClr val="FFC000">
              <a:lumMod val="60000"/>
              <a:lumOff val="40000"/>
              <a:alpha val="30079"/>
            </a:srgbClr>
          </a:solidFill>
          <a:ln w="635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uplink </a:t>
            </a: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and </a:t>
            </a: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links </a:t>
            </a: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are in different frequency bands, discarding overlapping bands and only use non-overlapping bands for </a:t>
            </a: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links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BFFF8B0-F492-3EF1-D639-8CD7005CA7FA}"/>
              </a:ext>
            </a:extLst>
          </p:cNvPr>
          <p:cNvGrpSpPr/>
          <p:nvPr/>
        </p:nvGrpSpPr>
        <p:grpSpPr>
          <a:xfrm>
            <a:off x="6727068" y="1119971"/>
            <a:ext cx="2173350" cy="1386939"/>
            <a:chOff x="6727068" y="1106908"/>
            <a:chExt cx="2173350" cy="1386939"/>
          </a:xfrm>
          <a:solidFill>
            <a:schemeClr val="bg1">
              <a:lumMod val="95000"/>
            </a:schemeClr>
          </a:solidFill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6BFC7550-FE03-BDDA-9196-0A1F6905A8A7}"/>
                </a:ext>
              </a:extLst>
            </p:cNvPr>
            <p:cNvSpPr/>
            <p:nvPr/>
          </p:nvSpPr>
          <p:spPr>
            <a:xfrm>
              <a:off x="6727068" y="1106908"/>
              <a:ext cx="2173350" cy="1386939"/>
            </a:xfrm>
            <a:prstGeom prst="roundRect">
              <a:avLst>
                <a:gd name="adj" fmla="val 13480"/>
              </a:avLst>
            </a:pr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61FCE1A-FB91-31AE-1366-AFCEEDEBB7FC}"/>
                </a:ext>
              </a:extLst>
            </p:cNvPr>
            <p:cNvSpPr txBox="1"/>
            <p:nvPr/>
          </p:nvSpPr>
          <p:spPr>
            <a:xfrm>
              <a:off x="7304090" y="1623205"/>
              <a:ext cx="1471838" cy="215444"/>
            </a:xfrm>
            <a:prstGeom prst="rect">
              <a:avLst/>
            </a:prstGeom>
            <a:grpFill/>
            <a:ln w="28575"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>
                  <a:solidFill>
                    <a:schemeClr val="accent5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No coverage gaps</a:t>
              </a:r>
            </a:p>
          </p:txBody>
        </p:sp>
        <p:pic>
          <p:nvPicPr>
            <p:cNvPr id="18" name="Picture 17" descr="A green circle with a black tick in it&#10;&#10;Description automatically generated">
              <a:extLst>
                <a:ext uri="{FF2B5EF4-FFF2-40B4-BE49-F238E27FC236}">
                  <a16:creationId xmlns:a16="http://schemas.microsoft.com/office/drawing/2014/main" id="{DD7E410F-B99E-F0F2-2E36-D558C9577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tretch>
              <a:fillRect/>
            </a:stretch>
          </p:blipFill>
          <p:spPr>
            <a:xfrm>
              <a:off x="6924702" y="1591791"/>
              <a:ext cx="303027" cy="303027"/>
            </a:xfrm>
            <a:prstGeom prst="rect">
              <a:avLst/>
            </a:prstGeom>
            <a:grpFill/>
          </p:spPr>
        </p:pic>
        <p:pic>
          <p:nvPicPr>
            <p:cNvPr id="40" name="Picture 39" descr="A red square with a white x in it&#10;&#10;Description automatically generated">
              <a:extLst>
                <a:ext uri="{FF2B5EF4-FFF2-40B4-BE49-F238E27FC236}">
                  <a16:creationId xmlns:a16="http://schemas.microsoft.com/office/drawing/2014/main" id="{EA6AD85E-9A46-A557-0DAA-0357E04EB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>
              <a:off x="6926436" y="1235012"/>
              <a:ext cx="305833" cy="303027"/>
            </a:xfrm>
            <a:prstGeom prst="rect">
              <a:avLst/>
            </a:prstGeom>
            <a:grpFill/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84867F0-4C38-D95E-4EE7-0E3B9E3A3486}"/>
                </a:ext>
              </a:extLst>
            </p:cNvPr>
            <p:cNvSpPr txBox="1"/>
            <p:nvPr/>
          </p:nvSpPr>
          <p:spPr>
            <a:xfrm>
              <a:off x="7304089" y="1260984"/>
              <a:ext cx="1471838" cy="215444"/>
            </a:xfrm>
            <a:prstGeom prst="rect">
              <a:avLst/>
            </a:prstGeom>
            <a:grpFill/>
            <a:ln w="28575"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Spectrum wastage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FCE057D-915E-07B7-2D95-D4950A980722}"/>
                </a:ext>
              </a:extLst>
            </p:cNvPr>
            <p:cNvSpPr txBox="1"/>
            <p:nvPr/>
          </p:nvSpPr>
          <p:spPr>
            <a:xfrm>
              <a:off x="7304089" y="1958482"/>
              <a:ext cx="1471838" cy="430887"/>
            </a:xfrm>
            <a:prstGeom prst="rect">
              <a:avLst/>
            </a:prstGeom>
            <a:grpFill/>
            <a:ln w="28575"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>
                  <a:solidFill>
                    <a:schemeClr val="accent5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Integrates Satellite and 5G Networks</a:t>
              </a:r>
            </a:p>
          </p:txBody>
        </p:sp>
        <p:pic>
          <p:nvPicPr>
            <p:cNvPr id="47" name="Picture 46" descr="A green circle with a black tick in it&#10;&#10;Description automatically generated">
              <a:extLst>
                <a:ext uri="{FF2B5EF4-FFF2-40B4-BE49-F238E27FC236}">
                  <a16:creationId xmlns:a16="http://schemas.microsoft.com/office/drawing/2014/main" id="{E9218E30-2C91-62D8-DD02-4738DA915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tretch>
              <a:fillRect/>
            </a:stretch>
          </p:blipFill>
          <p:spPr>
            <a:xfrm>
              <a:off x="6924702" y="2040755"/>
              <a:ext cx="303027" cy="303027"/>
            </a:xfrm>
            <a:prstGeom prst="rect">
              <a:avLst/>
            </a:prstGeom>
            <a:grpFill/>
          </p:spPr>
        </p:pic>
      </p:grpSp>
      <p:sp>
        <p:nvSpPr>
          <p:cNvPr id="48" name="Title 9">
            <a:extLst>
              <a:ext uri="{FF2B5EF4-FFF2-40B4-BE49-F238E27FC236}">
                <a16:creationId xmlns:a16="http://schemas.microsoft.com/office/drawing/2014/main" id="{BFE8461A-8824-7323-AAA0-5C1B67420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43056"/>
            <a:ext cx="7543800" cy="802708"/>
          </a:xfrm>
        </p:spPr>
        <p:txBody>
          <a:bodyPr/>
          <a:lstStyle/>
          <a:p>
            <a:r>
              <a:rPr lang="en-US" sz="2800">
                <a:latin typeface="Calibri" panose="020F0502020204030204" pitchFamily="34" charset="0"/>
                <a:cs typeface="Calibri" panose="020F0502020204030204" pitchFamily="34" charset="0"/>
              </a:rPr>
              <a:t>Current approaches to address interference: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>
                <a:latin typeface="Calibri" panose="020F0502020204030204" pitchFamily="34" charset="0"/>
                <a:cs typeface="Calibri" panose="020F0502020204030204" pitchFamily="34" charset="0"/>
              </a:rPr>
              <a:t>Frequency Separation (Filtering)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D3B8E6-8172-C50B-66AC-5E102B5FE7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3F36C4-B911-FBDB-B7B6-C89AD9E600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4220109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08D96C-5789-CC87-27D3-A054A4E2C5BB}"/>
              </a:ext>
            </a:extLst>
          </p:cNvPr>
          <p:cNvGrpSpPr/>
          <p:nvPr/>
        </p:nvGrpSpPr>
        <p:grpSpPr>
          <a:xfrm>
            <a:off x="1413031" y="1190286"/>
            <a:ext cx="5905773" cy="3505093"/>
            <a:chOff x="1284223" y="1052061"/>
            <a:chExt cx="5905773" cy="3505093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02047126-E48C-B0D7-2403-DBF1408232C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954" r="29046"/>
            <a:stretch/>
          </p:blipFill>
          <p:spPr bwMode="auto">
            <a:xfrm>
              <a:off x="1312470" y="1548269"/>
              <a:ext cx="4727769" cy="29520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C397550-ACBF-8BAB-4495-13E28B3F8F7D}"/>
                </a:ext>
              </a:extLst>
            </p:cNvPr>
            <p:cNvSpPr txBox="1"/>
            <p:nvPr/>
          </p:nvSpPr>
          <p:spPr>
            <a:xfrm rot="18970516">
              <a:off x="1734069" y="2657664"/>
              <a:ext cx="942870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5G Link</a:t>
              </a:r>
            </a:p>
          </p:txBody>
        </p:sp>
        <p:pic>
          <p:nvPicPr>
            <p:cNvPr id="135" name="Picture 134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6DB08CEA-61CD-5B40-4335-B0EB0EEB5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 flipH="1">
              <a:off x="4808301" y="3481365"/>
              <a:ext cx="514195" cy="610242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E36F546-82FE-511F-F15F-95CDB6C6CC18}"/>
                </a:ext>
              </a:extLst>
            </p:cNvPr>
            <p:cNvSpPr txBox="1"/>
            <p:nvPr/>
          </p:nvSpPr>
          <p:spPr>
            <a:xfrm>
              <a:off x="4569555" y="4010793"/>
              <a:ext cx="13893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Ground station</a:t>
              </a:r>
            </a:p>
          </p:txBody>
        </p: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80F3541F-FD50-BC70-8076-81EC24E633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43806" y="1705140"/>
              <a:ext cx="743810" cy="1742547"/>
            </a:xfrm>
            <a:prstGeom prst="straightConnector1">
              <a:avLst/>
            </a:prstGeom>
            <a:ln w="31750" cap="flat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FCACBAB8-6B3B-6471-00B5-35C8CD32E243}"/>
                </a:ext>
              </a:extLst>
            </p:cNvPr>
            <p:cNvSpPr txBox="1"/>
            <p:nvPr/>
          </p:nvSpPr>
          <p:spPr>
            <a:xfrm rot="3560733">
              <a:off x="5610210" y="2245547"/>
              <a:ext cx="1459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Direct to device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807C9CF3-C7EF-7990-9038-BA1358FE3D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736657" y="1705140"/>
              <a:ext cx="993030" cy="1709344"/>
            </a:xfrm>
            <a:prstGeom prst="straightConnector1">
              <a:avLst/>
            </a:prstGeom>
            <a:ln w="1587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ysDash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414BE63-8C05-C4FF-D873-73EECDA7CC15}"/>
                </a:ext>
              </a:extLst>
            </p:cNvPr>
            <p:cNvSpPr txBox="1"/>
            <p:nvPr/>
          </p:nvSpPr>
          <p:spPr>
            <a:xfrm>
              <a:off x="5214747" y="2350313"/>
              <a:ext cx="1060579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Satellite </a:t>
              </a:r>
            </a:p>
            <a:p>
              <a:pPr algn="ctr"/>
              <a:r>
                <a:rPr lang="en-US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Uplink</a:t>
              </a:r>
              <a:br>
                <a:rPr lang="en-US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</a:br>
              <a:r>
                <a:rPr lang="en-US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(desired)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A67611F-D645-2632-7F53-624440B0CF76}"/>
                </a:ext>
              </a:extLst>
            </p:cNvPr>
            <p:cNvSpPr txBox="1"/>
            <p:nvPr/>
          </p:nvSpPr>
          <p:spPr>
            <a:xfrm>
              <a:off x="2387187" y="4249377"/>
              <a:ext cx="25012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chemeClr val="accent5">
                      <a:lumMod val="75000"/>
                    </a:schemeClr>
                  </a:solidFill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5G base station coverage area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B673F58-7153-55B0-F88F-6897E66D216F}"/>
                </a:ext>
              </a:extLst>
            </p:cNvPr>
            <p:cNvSpPr/>
            <p:nvPr/>
          </p:nvSpPr>
          <p:spPr>
            <a:xfrm>
              <a:off x="2932856" y="1943141"/>
              <a:ext cx="68657" cy="1398385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86" name="Rectangle: Rounded Corners 310">
              <a:extLst>
                <a:ext uri="{FF2B5EF4-FFF2-40B4-BE49-F238E27FC236}">
                  <a16:creationId xmlns:a16="http://schemas.microsoft.com/office/drawing/2014/main" id="{F58A49E9-79C6-7039-2941-641ABEEA9C04}"/>
                </a:ext>
              </a:extLst>
            </p:cNvPr>
            <p:cNvSpPr/>
            <p:nvPr/>
          </p:nvSpPr>
          <p:spPr>
            <a:xfrm>
              <a:off x="2820422" y="2037596"/>
              <a:ext cx="293526" cy="394058"/>
            </a:xfrm>
            <a:prstGeom prst="round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E4BDB230-FF56-D482-C3FE-68C5958AAB0B}"/>
                </a:ext>
              </a:extLst>
            </p:cNvPr>
            <p:cNvGrpSpPr/>
            <p:nvPr/>
          </p:nvGrpSpPr>
          <p:grpSpPr>
            <a:xfrm>
              <a:off x="2846093" y="2115140"/>
              <a:ext cx="242183" cy="238971"/>
              <a:chOff x="8004371" y="3722117"/>
              <a:chExt cx="215113" cy="217065"/>
            </a:xfrm>
          </p:grpSpPr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E154832C-080D-1C12-8E46-01C48B687F4C}"/>
                  </a:ext>
                </a:extLst>
              </p:cNvPr>
              <p:cNvSpPr/>
              <p:nvPr/>
            </p:nvSpPr>
            <p:spPr>
              <a:xfrm>
                <a:off x="8004371" y="3722117"/>
                <a:ext cx="215113" cy="217065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A3CE636C-1CE1-F80E-8E09-B06533BF0E78}"/>
                  </a:ext>
                </a:extLst>
              </p:cNvPr>
              <p:cNvGrpSpPr/>
              <p:nvPr/>
            </p:nvGrpSpPr>
            <p:grpSpPr>
              <a:xfrm>
                <a:off x="8023480" y="3743071"/>
                <a:ext cx="177545" cy="177695"/>
                <a:chOff x="8317435" y="4010288"/>
                <a:chExt cx="182249" cy="182403"/>
              </a:xfrm>
            </p:grpSpPr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EB43DE99-B9C9-CD8C-2339-A8900032872F}"/>
                    </a:ext>
                  </a:extLst>
                </p:cNvPr>
                <p:cNvGrpSpPr/>
                <p:nvPr/>
              </p:nvGrpSpPr>
              <p:grpSpPr>
                <a:xfrm>
                  <a:off x="8317435" y="4010288"/>
                  <a:ext cx="84247" cy="84347"/>
                  <a:chOff x="4509972" y="821055"/>
                  <a:chExt cx="110490" cy="108584"/>
                </a:xfrm>
              </p:grpSpPr>
              <p:sp>
                <p:nvSpPr>
                  <p:cNvPr id="123" name="Rectangle 122">
                    <a:extLst>
                      <a:ext uri="{FF2B5EF4-FFF2-40B4-BE49-F238E27FC236}">
                        <a16:creationId xmlns:a16="http://schemas.microsoft.com/office/drawing/2014/main" id="{44131376-3935-BD3D-D59D-2228F66E5D5D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4" name="Rectangle 123">
                    <a:extLst>
                      <a:ext uri="{FF2B5EF4-FFF2-40B4-BE49-F238E27FC236}">
                        <a16:creationId xmlns:a16="http://schemas.microsoft.com/office/drawing/2014/main" id="{0986577D-409B-5FDE-D19F-82F2CF278E55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5" name="Rectangle 124">
                    <a:extLst>
                      <a:ext uri="{FF2B5EF4-FFF2-40B4-BE49-F238E27FC236}">
                        <a16:creationId xmlns:a16="http://schemas.microsoft.com/office/drawing/2014/main" id="{3B28663F-92DF-7E9F-AE58-C3C944013710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6" name="Rectangle 125">
                    <a:extLst>
                      <a:ext uri="{FF2B5EF4-FFF2-40B4-BE49-F238E27FC236}">
                        <a16:creationId xmlns:a16="http://schemas.microsoft.com/office/drawing/2014/main" id="{FE5C14C6-5325-E14D-63BF-21CA9FB675A7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F5E9BE96-3E0E-F5D6-7E80-3D57849EEF1D}"/>
                    </a:ext>
                  </a:extLst>
                </p:cNvPr>
                <p:cNvGrpSpPr/>
                <p:nvPr/>
              </p:nvGrpSpPr>
              <p:grpSpPr>
                <a:xfrm>
                  <a:off x="8415437" y="4010288"/>
                  <a:ext cx="84247" cy="84347"/>
                  <a:chOff x="4509972" y="821055"/>
                  <a:chExt cx="110490" cy="108584"/>
                </a:xfrm>
              </p:grpSpPr>
              <p:sp>
                <p:nvSpPr>
                  <p:cNvPr id="102" name="Rectangle 101">
                    <a:extLst>
                      <a:ext uri="{FF2B5EF4-FFF2-40B4-BE49-F238E27FC236}">
                        <a16:creationId xmlns:a16="http://schemas.microsoft.com/office/drawing/2014/main" id="{F73F65FF-2E0A-A444-402E-20C6E6C5AE86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8" name="Rectangle 107">
                    <a:extLst>
                      <a:ext uri="{FF2B5EF4-FFF2-40B4-BE49-F238E27FC236}">
                        <a16:creationId xmlns:a16="http://schemas.microsoft.com/office/drawing/2014/main" id="{18CE7DB9-73A8-8F86-BEFF-2F6DBA02C2A7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3EF18ACD-DB8A-FF1A-8708-434E3ACCA6DC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2" name="Rectangle 121">
                    <a:extLst>
                      <a:ext uri="{FF2B5EF4-FFF2-40B4-BE49-F238E27FC236}">
                        <a16:creationId xmlns:a16="http://schemas.microsoft.com/office/drawing/2014/main" id="{C7520DBE-D475-676A-5628-EF9A0B0049AE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92" name="Group 91">
                  <a:extLst>
                    <a:ext uri="{FF2B5EF4-FFF2-40B4-BE49-F238E27FC236}">
                      <a16:creationId xmlns:a16="http://schemas.microsoft.com/office/drawing/2014/main" id="{3445E44A-93C2-6B0E-0DE6-BF21D5F2A11F}"/>
                    </a:ext>
                  </a:extLst>
                </p:cNvPr>
                <p:cNvGrpSpPr/>
                <p:nvPr/>
              </p:nvGrpSpPr>
              <p:grpSpPr>
                <a:xfrm>
                  <a:off x="8317435" y="4108344"/>
                  <a:ext cx="84247" cy="84347"/>
                  <a:chOff x="4509972" y="821055"/>
                  <a:chExt cx="110490" cy="108584"/>
                </a:xfrm>
              </p:grpSpPr>
              <p:sp>
                <p:nvSpPr>
                  <p:cNvPr id="98" name="Rectangle 97">
                    <a:extLst>
                      <a:ext uri="{FF2B5EF4-FFF2-40B4-BE49-F238E27FC236}">
                        <a16:creationId xmlns:a16="http://schemas.microsoft.com/office/drawing/2014/main" id="{9170FCB3-06B4-894A-F5C9-F1584864C572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99" name="Rectangle 98">
                    <a:extLst>
                      <a:ext uri="{FF2B5EF4-FFF2-40B4-BE49-F238E27FC236}">
                        <a16:creationId xmlns:a16="http://schemas.microsoft.com/office/drawing/2014/main" id="{9799342F-83EF-3040-C532-7BC4C74CCF0C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0" name="Rectangle 99">
                    <a:extLst>
                      <a:ext uri="{FF2B5EF4-FFF2-40B4-BE49-F238E27FC236}">
                        <a16:creationId xmlns:a16="http://schemas.microsoft.com/office/drawing/2014/main" id="{B6289DAE-6FEA-B79A-9A41-A1DE8A8F76A9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1" name="Rectangle 100">
                    <a:extLst>
                      <a:ext uri="{FF2B5EF4-FFF2-40B4-BE49-F238E27FC236}">
                        <a16:creationId xmlns:a16="http://schemas.microsoft.com/office/drawing/2014/main" id="{82C987DD-614D-9E77-DD3F-D1A4E415D007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E434A11D-BFA9-BE82-3615-0D17519EAB3E}"/>
                    </a:ext>
                  </a:extLst>
                </p:cNvPr>
                <p:cNvGrpSpPr/>
                <p:nvPr/>
              </p:nvGrpSpPr>
              <p:grpSpPr>
                <a:xfrm>
                  <a:off x="8415437" y="4108344"/>
                  <a:ext cx="84247" cy="84347"/>
                  <a:chOff x="4509972" y="821055"/>
                  <a:chExt cx="110490" cy="108584"/>
                </a:xfrm>
              </p:grpSpPr>
              <p:sp>
                <p:nvSpPr>
                  <p:cNvPr id="94" name="Rectangle 93">
                    <a:extLst>
                      <a:ext uri="{FF2B5EF4-FFF2-40B4-BE49-F238E27FC236}">
                        <a16:creationId xmlns:a16="http://schemas.microsoft.com/office/drawing/2014/main" id="{560ED00E-99C1-AEE8-8B88-C8B1AC1011B9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95" name="Rectangle 94">
                    <a:extLst>
                      <a:ext uri="{FF2B5EF4-FFF2-40B4-BE49-F238E27FC236}">
                        <a16:creationId xmlns:a16="http://schemas.microsoft.com/office/drawing/2014/main" id="{277AE7E6-7AC8-8604-3224-2EBEE0EEB93C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96" name="Rectangle 95">
                    <a:extLst>
                      <a:ext uri="{FF2B5EF4-FFF2-40B4-BE49-F238E27FC236}">
                        <a16:creationId xmlns:a16="http://schemas.microsoft.com/office/drawing/2014/main" id="{1DE26405-38BB-4DDB-9A0E-D09907E9548F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97" name="Rectangle 96">
                    <a:extLst>
                      <a:ext uri="{FF2B5EF4-FFF2-40B4-BE49-F238E27FC236}">
                        <a16:creationId xmlns:a16="http://schemas.microsoft.com/office/drawing/2014/main" id="{76661965-D558-615A-6D7E-DBE93ECB4679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7788CB-A645-4E1F-5E43-49CC975BBA08}"/>
                </a:ext>
              </a:extLst>
            </p:cNvPr>
            <p:cNvSpPr txBox="1"/>
            <p:nvPr/>
          </p:nvSpPr>
          <p:spPr>
            <a:xfrm>
              <a:off x="6393153" y="3766374"/>
              <a:ext cx="7968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Remote user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3145B7-D485-96B9-FE96-957562D95ADA}"/>
                </a:ext>
              </a:extLst>
            </p:cNvPr>
            <p:cNvSpPr txBox="1"/>
            <p:nvPr/>
          </p:nvSpPr>
          <p:spPr>
            <a:xfrm>
              <a:off x="1284223" y="3752788"/>
              <a:ext cx="1202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User within 5G coverage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59AE4FE-1493-BEB8-54B0-B2B20E4AB60C}"/>
                </a:ext>
              </a:extLst>
            </p:cNvPr>
            <p:cNvSpPr txBox="1"/>
            <p:nvPr/>
          </p:nvSpPr>
          <p:spPr>
            <a:xfrm>
              <a:off x="2380780" y="3380855"/>
              <a:ext cx="12268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5G Base </a:t>
              </a:r>
            </a:p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station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DF86ADF-3719-74C3-B7BA-BD1DF77ED36E}"/>
                </a:ext>
              </a:extLst>
            </p:cNvPr>
            <p:cNvGrpSpPr/>
            <p:nvPr/>
          </p:nvGrpSpPr>
          <p:grpSpPr>
            <a:xfrm>
              <a:off x="1671194" y="3422198"/>
              <a:ext cx="218514" cy="330590"/>
              <a:chOff x="3296350" y="2513629"/>
              <a:chExt cx="222998" cy="447295"/>
            </a:xfrm>
          </p:grpSpPr>
          <p:sp>
            <p:nvSpPr>
              <p:cNvPr id="21" name="Rectangle: Rounded Corners 524">
                <a:extLst>
                  <a:ext uri="{FF2B5EF4-FFF2-40B4-BE49-F238E27FC236}">
                    <a16:creationId xmlns:a16="http://schemas.microsoft.com/office/drawing/2014/main" id="{98802152-07B3-50D7-D902-5E795CAE253C}"/>
                  </a:ext>
                </a:extLst>
              </p:cNvPr>
              <p:cNvSpPr/>
              <p:nvPr/>
            </p:nvSpPr>
            <p:spPr>
              <a:xfrm>
                <a:off x="3296350" y="2582605"/>
                <a:ext cx="222998" cy="378319"/>
              </a:xfrm>
              <a:prstGeom prst="roundRect">
                <a:avLst/>
              </a:prstGeom>
              <a:solidFill>
                <a:schemeClr val="accent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2" name="Rectangle: Rounded Corners 525">
                <a:extLst>
                  <a:ext uri="{FF2B5EF4-FFF2-40B4-BE49-F238E27FC236}">
                    <a16:creationId xmlns:a16="http://schemas.microsoft.com/office/drawing/2014/main" id="{A9300932-DBA5-2029-DC4A-8E49EB163300}"/>
                  </a:ext>
                </a:extLst>
              </p:cNvPr>
              <p:cNvSpPr/>
              <p:nvPr/>
            </p:nvSpPr>
            <p:spPr>
              <a:xfrm flipH="1">
                <a:off x="3296350" y="2513629"/>
                <a:ext cx="45719" cy="111406"/>
              </a:xfrm>
              <a:prstGeom prst="round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8934902-96F5-4F39-7F00-E2AB206E8279}"/>
                  </a:ext>
                </a:extLst>
              </p:cNvPr>
              <p:cNvGrpSpPr/>
              <p:nvPr/>
            </p:nvGrpSpPr>
            <p:grpSpPr>
              <a:xfrm>
                <a:off x="3319209" y="2637698"/>
                <a:ext cx="166371" cy="169493"/>
                <a:chOff x="5010149" y="1257987"/>
                <a:chExt cx="647013" cy="647013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2E588C93-99C4-B14E-549E-E188B34D438D}"/>
                    </a:ext>
                  </a:extLst>
                </p:cNvPr>
                <p:cNvSpPr/>
                <p:nvPr/>
              </p:nvSpPr>
              <p:spPr>
                <a:xfrm>
                  <a:off x="5010149" y="1257987"/>
                  <a:ext cx="647013" cy="647013"/>
                </a:xfrm>
                <a:prstGeom prst="rect">
                  <a:avLst/>
                </a:prstGeom>
                <a:solidFill>
                  <a:sysClr val="window" lastClr="FFFFFF"/>
                </a:solidFill>
                <a:ln w="31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D75133FE-7B0E-2FF3-A98F-5AE4E9EE7332}"/>
                    </a:ext>
                  </a:extLst>
                </p:cNvPr>
                <p:cNvGrpSpPr/>
                <p:nvPr/>
              </p:nvGrpSpPr>
              <p:grpSpPr>
                <a:xfrm>
                  <a:off x="5090531" y="1344971"/>
                  <a:ext cx="492322" cy="483829"/>
                  <a:chOff x="4509972" y="821055"/>
                  <a:chExt cx="110490" cy="108584"/>
                </a:xfrm>
              </p:grpSpPr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DB9D21B5-4593-3E1F-6288-C1F40B957AAB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31121B33-EDF7-3E77-AC62-D4C407BD59BF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61662C3C-F80A-F691-D5B9-89F836990E30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128CD1CD-5A1B-1609-754B-0D8DB778F1FE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9629379-A1FD-3C85-12F7-E4D4A4A93AC2}"/>
                </a:ext>
              </a:extLst>
            </p:cNvPr>
            <p:cNvGrpSpPr/>
            <p:nvPr/>
          </p:nvGrpSpPr>
          <p:grpSpPr>
            <a:xfrm>
              <a:off x="6650540" y="3447687"/>
              <a:ext cx="218514" cy="330590"/>
              <a:chOff x="3296350" y="2513629"/>
              <a:chExt cx="222998" cy="447295"/>
            </a:xfrm>
          </p:grpSpPr>
          <p:sp>
            <p:nvSpPr>
              <p:cNvPr id="30" name="Rectangle: Rounded Corners 524">
                <a:extLst>
                  <a:ext uri="{FF2B5EF4-FFF2-40B4-BE49-F238E27FC236}">
                    <a16:creationId xmlns:a16="http://schemas.microsoft.com/office/drawing/2014/main" id="{E5A3A283-D8DA-BE94-5CA9-72D8B0F007A1}"/>
                  </a:ext>
                </a:extLst>
              </p:cNvPr>
              <p:cNvSpPr/>
              <p:nvPr/>
            </p:nvSpPr>
            <p:spPr>
              <a:xfrm>
                <a:off x="3296350" y="2582605"/>
                <a:ext cx="222998" cy="378319"/>
              </a:xfrm>
              <a:prstGeom prst="roundRect">
                <a:avLst/>
              </a:prstGeom>
              <a:solidFill>
                <a:schemeClr val="accent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1" name="Rectangle: Rounded Corners 525">
                <a:extLst>
                  <a:ext uri="{FF2B5EF4-FFF2-40B4-BE49-F238E27FC236}">
                    <a16:creationId xmlns:a16="http://schemas.microsoft.com/office/drawing/2014/main" id="{11F37D25-140B-4CFF-E64B-60E44436FC23}"/>
                  </a:ext>
                </a:extLst>
              </p:cNvPr>
              <p:cNvSpPr/>
              <p:nvPr/>
            </p:nvSpPr>
            <p:spPr>
              <a:xfrm flipH="1">
                <a:off x="3296350" y="2513629"/>
                <a:ext cx="45719" cy="111406"/>
              </a:xfrm>
              <a:prstGeom prst="round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FC243C9-E09F-B410-7622-8D643552EFA6}"/>
                  </a:ext>
                </a:extLst>
              </p:cNvPr>
              <p:cNvGrpSpPr/>
              <p:nvPr/>
            </p:nvGrpSpPr>
            <p:grpSpPr>
              <a:xfrm>
                <a:off x="3319209" y="2637698"/>
                <a:ext cx="166371" cy="169493"/>
                <a:chOff x="5010149" y="1257987"/>
                <a:chExt cx="647013" cy="647013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B62CCBF8-4F31-33B4-1615-80AC181383DD}"/>
                    </a:ext>
                  </a:extLst>
                </p:cNvPr>
                <p:cNvSpPr/>
                <p:nvPr/>
              </p:nvSpPr>
              <p:spPr>
                <a:xfrm>
                  <a:off x="5010149" y="1257987"/>
                  <a:ext cx="647013" cy="647013"/>
                </a:xfrm>
                <a:prstGeom prst="rect">
                  <a:avLst/>
                </a:prstGeom>
                <a:solidFill>
                  <a:sysClr val="window" lastClr="FFFFFF"/>
                </a:solidFill>
                <a:ln w="31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C00C1271-0D20-0A96-18F2-DBA1F6CC78FD}"/>
                    </a:ext>
                  </a:extLst>
                </p:cNvPr>
                <p:cNvGrpSpPr/>
                <p:nvPr/>
              </p:nvGrpSpPr>
              <p:grpSpPr>
                <a:xfrm>
                  <a:off x="5090531" y="1344971"/>
                  <a:ext cx="492322" cy="483829"/>
                  <a:chOff x="4509972" y="821055"/>
                  <a:chExt cx="110490" cy="108584"/>
                </a:xfrm>
              </p:grpSpPr>
              <p:sp>
                <p:nvSpPr>
                  <p:cNvPr id="35" name="Rectangle 34">
                    <a:extLst>
                      <a:ext uri="{FF2B5EF4-FFF2-40B4-BE49-F238E27FC236}">
                        <a16:creationId xmlns:a16="http://schemas.microsoft.com/office/drawing/2014/main" id="{59C980DC-F8D5-E55E-E745-BE7851201EA9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9835A549-A04F-593C-7477-E82A99201C48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7A6FD165-8A6F-37CC-5D4B-8BD48AFD6857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71BF4AF1-0BDF-4A5F-6A1A-A4B110A7F0F4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43C9F1E3-F28C-F44B-3579-B27A24306E21}"/>
                </a:ext>
              </a:extLst>
            </p:cNvPr>
            <p:cNvCxnSpPr>
              <a:cxnSpLocks/>
            </p:cNvCxnSpPr>
            <p:nvPr/>
          </p:nvCxnSpPr>
          <p:spPr>
            <a:xfrm>
              <a:off x="1323054" y="4520332"/>
              <a:ext cx="4772141" cy="0"/>
            </a:xfrm>
            <a:prstGeom prst="straightConnector1">
              <a:avLst/>
            </a:prstGeom>
            <a:ln w="12700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9D28FDB-3E70-932E-6E33-3BACD771B8EB}"/>
                </a:ext>
              </a:extLst>
            </p:cNvPr>
            <p:cNvSpPr txBox="1"/>
            <p:nvPr/>
          </p:nvSpPr>
          <p:spPr>
            <a:xfrm>
              <a:off x="3657769" y="1899509"/>
              <a:ext cx="1370580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FF0000"/>
                  </a:solidFill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Satellite </a:t>
              </a:r>
            </a:p>
            <a:p>
              <a:pPr algn="ctr"/>
              <a:r>
                <a:rPr lang="en-US">
                  <a:solidFill>
                    <a:srgbClr val="FF0000"/>
                  </a:solidFill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Uplink leakage</a:t>
              </a:r>
              <a:br>
                <a:rPr lang="en-US">
                  <a:solidFill>
                    <a:srgbClr val="FF0000"/>
                  </a:solidFill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</a:br>
              <a:r>
                <a:rPr lang="en-US">
                  <a:solidFill>
                    <a:srgbClr val="FF0000"/>
                  </a:solidFill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(undesired)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F3E6D82-5BA1-9D95-9208-00DA14432EE8}"/>
                </a:ext>
              </a:extLst>
            </p:cNvPr>
            <p:cNvGrpSpPr/>
            <p:nvPr/>
          </p:nvGrpSpPr>
          <p:grpSpPr>
            <a:xfrm>
              <a:off x="5288564" y="1052061"/>
              <a:ext cx="806631" cy="627173"/>
              <a:chOff x="5375811" y="1049525"/>
              <a:chExt cx="806631" cy="627173"/>
            </a:xfrm>
          </p:grpSpPr>
          <p:pic>
            <p:nvPicPr>
              <p:cNvPr id="4" name="Picture 3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C7BE0D39-5CF7-F1A3-CEE2-8B4126874F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tretch>
                <a:fillRect/>
              </a:stretch>
            </p:blipFill>
            <p:spPr>
              <a:xfrm rot="2700000" flipH="1">
                <a:off x="5487946" y="1097362"/>
                <a:ext cx="582362" cy="576310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EF6DB5B-BDAC-205C-3544-79486621AF63}"/>
                  </a:ext>
                </a:extLst>
              </p:cNvPr>
              <p:cNvSpPr txBox="1"/>
              <p:nvPr/>
            </p:nvSpPr>
            <p:spPr>
              <a:xfrm>
                <a:off x="5375811" y="1049525"/>
                <a:ext cx="80663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Satellite</a:t>
                </a:r>
              </a:p>
            </p:txBody>
          </p:sp>
        </p:grpSp>
        <p:sp>
          <p:nvSpPr>
            <p:cNvPr id="11" name="Pie 10">
              <a:extLst>
                <a:ext uri="{FF2B5EF4-FFF2-40B4-BE49-F238E27FC236}">
                  <a16:creationId xmlns:a16="http://schemas.microsoft.com/office/drawing/2014/main" id="{028EF962-8867-3876-7BC0-00603F27EBC4}"/>
                </a:ext>
              </a:extLst>
            </p:cNvPr>
            <p:cNvSpPr/>
            <p:nvPr/>
          </p:nvSpPr>
          <p:spPr>
            <a:xfrm rot="18851099">
              <a:off x="2463338" y="1777283"/>
              <a:ext cx="1287483" cy="1286835"/>
            </a:xfrm>
            <a:prstGeom prst="pie">
              <a:avLst>
                <a:gd name="adj1" fmla="val 19092977"/>
                <a:gd name="adj2" fmla="val 13451995"/>
              </a:avLst>
            </a:prstGeom>
            <a:solidFill>
              <a:srgbClr val="92D05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2" name="Pie 11">
              <a:extLst>
                <a:ext uri="{FF2B5EF4-FFF2-40B4-BE49-F238E27FC236}">
                  <a16:creationId xmlns:a16="http://schemas.microsoft.com/office/drawing/2014/main" id="{11669A29-13EA-D0F5-5AA5-D4E8A2B20DF5}"/>
                </a:ext>
              </a:extLst>
            </p:cNvPr>
            <p:cNvSpPr/>
            <p:nvPr/>
          </p:nvSpPr>
          <p:spPr>
            <a:xfrm rot="17346339">
              <a:off x="2412828" y="1689856"/>
              <a:ext cx="1350896" cy="1341482"/>
            </a:xfrm>
            <a:prstGeom prst="pie">
              <a:avLst>
                <a:gd name="adj1" fmla="val 4223557"/>
                <a:gd name="adj2" fmla="val 7516096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FE87892-805F-8B1C-8ABE-181F405C9B2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57769" y="2649588"/>
              <a:ext cx="1314284" cy="813779"/>
            </a:xfrm>
            <a:prstGeom prst="straightConnector1">
              <a:avLst/>
            </a:prstGeom>
            <a:ln w="3175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87029B6E-C7D0-8105-7D9B-768E8B02D8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6953" y="2458109"/>
              <a:ext cx="1061632" cy="964854"/>
            </a:xfrm>
            <a:prstGeom prst="straightConnector1">
              <a:avLst/>
            </a:prstGeom>
            <a:ln w="12700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ysDash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pic>
          <p:nvPicPr>
            <p:cNvPr id="39" name="Picture 38" descr="A red x on a black background&#10;&#10;Description automatically generated">
              <a:extLst>
                <a:ext uri="{FF2B5EF4-FFF2-40B4-BE49-F238E27FC236}">
                  <a16:creationId xmlns:a16="http://schemas.microsoft.com/office/drawing/2014/main" id="{7118BF63-9F63-DDD5-0000-22148230C7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47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3821077" y="2665191"/>
              <a:ext cx="258966" cy="258966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4867A7ED-06DF-5A24-D87D-4C5D8EB483DC}"/>
              </a:ext>
            </a:extLst>
          </p:cNvPr>
          <p:cNvSpPr/>
          <p:nvPr/>
        </p:nvSpPr>
        <p:spPr>
          <a:xfrm>
            <a:off x="1838848" y="920421"/>
            <a:ext cx="3209246" cy="947479"/>
          </a:xfrm>
          <a:prstGeom prst="wedgeRoundRectCallout">
            <a:avLst>
              <a:gd name="adj1" fmla="val 12694"/>
              <a:gd name="adj2" fmla="val 36942"/>
              <a:gd name="adj3" fmla="val 16667"/>
            </a:avLst>
          </a:prstGeom>
          <a:solidFill>
            <a:srgbClr val="FFC000">
              <a:lumMod val="60000"/>
              <a:lumOff val="40000"/>
              <a:alpha val="29819"/>
            </a:srgbClr>
          </a:solidFill>
          <a:ln w="635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uses phased array to do beam nulling, this approach </a:t>
            </a: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suppress all frequencies</a:t>
            </a:r>
            <a:r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 in nulling direction, thereby by nullifying interference effect.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3049EC4-B863-54E6-C94E-96DC61B910F4}"/>
              </a:ext>
            </a:extLst>
          </p:cNvPr>
          <p:cNvGrpSpPr/>
          <p:nvPr/>
        </p:nvGrpSpPr>
        <p:grpSpPr>
          <a:xfrm>
            <a:off x="6789897" y="1141806"/>
            <a:ext cx="2173350" cy="1386939"/>
            <a:chOff x="6789897" y="936745"/>
            <a:chExt cx="2173350" cy="1386939"/>
          </a:xfrm>
          <a:solidFill>
            <a:schemeClr val="bg1">
              <a:lumMod val="95000"/>
            </a:schemeClr>
          </a:solidFill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FAD68D97-8042-7536-1DA9-9D6C3F368018}"/>
                </a:ext>
              </a:extLst>
            </p:cNvPr>
            <p:cNvSpPr/>
            <p:nvPr/>
          </p:nvSpPr>
          <p:spPr>
            <a:xfrm>
              <a:off x="6789897" y="936745"/>
              <a:ext cx="2173350" cy="1386939"/>
            </a:xfrm>
            <a:prstGeom prst="roundRect">
              <a:avLst>
                <a:gd name="adj" fmla="val 13480"/>
              </a:avLst>
            </a:pr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EDA70EB-0401-6D72-4822-B8B8455F3D8D}"/>
                </a:ext>
              </a:extLst>
            </p:cNvPr>
            <p:cNvGrpSpPr/>
            <p:nvPr/>
          </p:nvGrpSpPr>
          <p:grpSpPr>
            <a:xfrm>
              <a:off x="6983210" y="1050539"/>
              <a:ext cx="1855547" cy="1168667"/>
              <a:chOff x="7005627" y="981952"/>
              <a:chExt cx="1855547" cy="1168667"/>
            </a:xfrm>
            <a:grpFill/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6289793-1C9B-4611-4D02-454860C1A718}"/>
                  </a:ext>
                </a:extLst>
              </p:cNvPr>
              <p:cNvSpPr txBox="1"/>
              <p:nvPr/>
            </p:nvSpPr>
            <p:spPr>
              <a:xfrm>
                <a:off x="7389336" y="1426987"/>
                <a:ext cx="1471838" cy="215444"/>
              </a:xfrm>
              <a:prstGeom prst="rect">
                <a:avLst/>
              </a:prstGeom>
              <a:grpFill/>
              <a:ln w="28575"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>
                    <a:solidFill>
                      <a:srgbClr val="FF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Coverage gaps</a:t>
                </a:r>
              </a:p>
            </p:txBody>
          </p:sp>
          <p:pic>
            <p:nvPicPr>
              <p:cNvPr id="59" name="Picture 58" descr="A green circle with a black tick in it&#10;&#10;Description automatically generated">
                <a:extLst>
                  <a:ext uri="{FF2B5EF4-FFF2-40B4-BE49-F238E27FC236}">
                    <a16:creationId xmlns:a16="http://schemas.microsoft.com/office/drawing/2014/main" id="{908A460A-7D47-7BC4-2B56-B5C12167EB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837473B0-CC2E-450A-ABE3-18F120FF3D39}">
                    <a1611:picAttrSrcUrl xmlns:a1611="http://schemas.microsoft.com/office/drawing/2016/11/main" r:id="rId11"/>
                  </a:ext>
                </a:extLst>
              </a:blip>
              <a:stretch>
                <a:fillRect/>
              </a:stretch>
            </p:blipFill>
            <p:spPr>
              <a:xfrm>
                <a:off x="7012754" y="981952"/>
                <a:ext cx="303027" cy="303027"/>
              </a:xfrm>
              <a:prstGeom prst="rect">
                <a:avLst/>
              </a:prstGeom>
              <a:grpFill/>
            </p:spPr>
          </p:pic>
          <p:pic>
            <p:nvPicPr>
              <p:cNvPr id="60" name="Picture 59" descr="A red square with a white x in it&#10;&#10;Description automatically generated">
                <a:extLst>
                  <a:ext uri="{FF2B5EF4-FFF2-40B4-BE49-F238E27FC236}">
                    <a16:creationId xmlns:a16="http://schemas.microsoft.com/office/drawing/2014/main" id="{83BA727B-4D76-B846-FB28-F6231A2038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837473B0-CC2E-450A-ABE3-18F120FF3D39}">
                    <a1611:picAttrSrcUrl xmlns:a1611="http://schemas.microsoft.com/office/drawing/2016/11/main" r:id="rId13"/>
                  </a:ext>
                </a:extLst>
              </a:blip>
              <a:stretch>
                <a:fillRect/>
              </a:stretch>
            </p:blipFill>
            <p:spPr>
              <a:xfrm>
                <a:off x="7009948" y="1374692"/>
                <a:ext cx="305833" cy="303027"/>
              </a:xfrm>
              <a:prstGeom prst="rect">
                <a:avLst/>
              </a:prstGeom>
              <a:grpFill/>
            </p:spPr>
          </p:pic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9D18BAD4-20EB-FCFA-E6A5-273B92BB5DCA}"/>
                  </a:ext>
                </a:extLst>
              </p:cNvPr>
              <p:cNvSpPr txBox="1"/>
              <p:nvPr/>
            </p:nvSpPr>
            <p:spPr>
              <a:xfrm>
                <a:off x="7389335" y="1022234"/>
                <a:ext cx="1471838" cy="215444"/>
              </a:xfrm>
              <a:prstGeom prst="rect">
                <a:avLst/>
              </a:prstGeom>
              <a:grpFill/>
              <a:ln w="28575"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>
                    <a:solidFill>
                      <a:schemeClr val="accent5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Full spectrum usage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4FD6B14-C99A-0C3F-4B5F-B7516E2BC53B}"/>
                  </a:ext>
                </a:extLst>
              </p:cNvPr>
              <p:cNvSpPr txBox="1"/>
              <p:nvPr/>
            </p:nvSpPr>
            <p:spPr>
              <a:xfrm>
                <a:off x="7389335" y="1719732"/>
                <a:ext cx="1471838" cy="430887"/>
              </a:xfrm>
              <a:prstGeom prst="rect">
                <a:avLst/>
              </a:prstGeom>
              <a:grpFill/>
              <a:ln w="28575"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en-US">
                    <a:solidFill>
                      <a:srgbClr val="FF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Cannot integrate Satellite and 5G</a:t>
                </a:r>
              </a:p>
            </p:txBody>
          </p:sp>
          <p:pic>
            <p:nvPicPr>
              <p:cNvPr id="64" name="Picture 63" descr="A red square with a white x in it&#10;&#10;Description automatically generated">
                <a:extLst>
                  <a:ext uri="{FF2B5EF4-FFF2-40B4-BE49-F238E27FC236}">
                    <a16:creationId xmlns:a16="http://schemas.microsoft.com/office/drawing/2014/main" id="{F88F223B-6E4F-EC9A-8F83-FB89AFABFD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837473B0-CC2E-450A-ABE3-18F120FF3D39}">
                    <a1611:picAttrSrcUrl xmlns:a1611="http://schemas.microsoft.com/office/drawing/2016/11/main" r:id="rId13"/>
                  </a:ext>
                </a:extLst>
              </a:blip>
              <a:stretch>
                <a:fillRect/>
              </a:stretch>
            </p:blipFill>
            <p:spPr>
              <a:xfrm>
                <a:off x="7017385" y="1782769"/>
                <a:ext cx="305833" cy="303027"/>
              </a:xfrm>
              <a:prstGeom prst="rect">
                <a:avLst/>
              </a:prstGeom>
              <a:grpFill/>
            </p:spPr>
          </p:pic>
          <p:pic>
            <p:nvPicPr>
              <p:cNvPr id="65" name="Picture 64" descr="A red square with a white x in it&#10;&#10;Description automatically generated">
                <a:extLst>
                  <a:ext uri="{FF2B5EF4-FFF2-40B4-BE49-F238E27FC236}">
                    <a16:creationId xmlns:a16="http://schemas.microsoft.com/office/drawing/2014/main" id="{516E9BF7-3C5A-4D21-F624-72651E93DD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837473B0-CC2E-450A-ABE3-18F120FF3D39}">
                    <a1611:picAttrSrcUrl xmlns:a1611="http://schemas.microsoft.com/office/drawing/2016/11/main" r:id="rId13"/>
                  </a:ext>
                </a:extLst>
              </a:blip>
              <a:stretch>
                <a:fillRect/>
              </a:stretch>
            </p:blipFill>
            <p:spPr>
              <a:xfrm>
                <a:off x="7005627" y="1785070"/>
                <a:ext cx="305833" cy="303027"/>
              </a:xfrm>
              <a:prstGeom prst="rect">
                <a:avLst/>
              </a:prstGeom>
              <a:grpFill/>
            </p:spPr>
          </p:pic>
        </p:grpSp>
      </p:grpSp>
      <p:sp>
        <p:nvSpPr>
          <p:cNvPr id="66" name="Title 9">
            <a:extLst>
              <a:ext uri="{FF2B5EF4-FFF2-40B4-BE49-F238E27FC236}">
                <a16:creationId xmlns:a16="http://schemas.microsoft.com/office/drawing/2014/main" id="{000E511E-8FA7-2085-25CF-55A632A02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43056"/>
            <a:ext cx="7318160" cy="802708"/>
          </a:xfrm>
        </p:spPr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Current approaches to address interference: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 dirty="0">
                <a:latin typeface="Calibri" panose="020F0502020204030204" pitchFamily="34" charset="0"/>
                <a:cs typeface="Calibri" panose="020F0502020204030204" pitchFamily="34" charset="0"/>
              </a:rPr>
              <a:t>Angle Separation (Beam nulling)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627CB-2284-E2D2-9270-02179F0880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24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76C2E1D-E6FE-C982-D260-D97D940B885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1441474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BCCA717-7032-BFFE-9C35-74260967E6C8}"/>
              </a:ext>
            </a:extLst>
          </p:cNvPr>
          <p:cNvSpPr/>
          <p:nvPr/>
        </p:nvSpPr>
        <p:spPr>
          <a:xfrm>
            <a:off x="7096836" y="1106323"/>
            <a:ext cx="1844525" cy="1043017"/>
          </a:xfrm>
          <a:prstGeom prst="roundRect">
            <a:avLst>
              <a:gd name="adj" fmla="val 13480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047126-E48C-B0D7-2403-DBF1408232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/>
          <a:stretch/>
        </p:blipFill>
        <p:spPr bwMode="auto">
          <a:xfrm>
            <a:off x="37707" y="1583723"/>
            <a:ext cx="3889491" cy="242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BB0D32-D9A0-4F88-3A16-79958C77976B}"/>
              </a:ext>
            </a:extLst>
          </p:cNvPr>
          <p:cNvSpPr/>
          <p:nvPr/>
        </p:nvSpPr>
        <p:spPr>
          <a:xfrm>
            <a:off x="0" y="3861557"/>
            <a:ext cx="9137815" cy="52127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D88F323-EDA1-EBD2-B889-DD2442AD7CE1}"/>
              </a:ext>
            </a:extLst>
          </p:cNvPr>
          <p:cNvSpPr txBox="1"/>
          <p:nvPr/>
        </p:nvSpPr>
        <p:spPr>
          <a:xfrm>
            <a:off x="757133" y="4440909"/>
            <a:ext cx="2450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coverage area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E36D142-64C9-1C1B-2C1B-EA294100BF7F}"/>
              </a:ext>
            </a:extLst>
          </p:cNvPr>
          <p:cNvCxnSpPr>
            <a:cxnSpLocks/>
          </p:cNvCxnSpPr>
          <p:nvPr/>
        </p:nvCxnSpPr>
        <p:spPr>
          <a:xfrm>
            <a:off x="-2982" y="4416172"/>
            <a:ext cx="3930180" cy="0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A10D6E2-DFA4-AAE9-9061-FBD0BF9CB60D}"/>
              </a:ext>
            </a:extLst>
          </p:cNvPr>
          <p:cNvCxnSpPr>
            <a:cxnSpLocks/>
          </p:cNvCxnSpPr>
          <p:nvPr/>
        </p:nvCxnSpPr>
        <p:spPr>
          <a:xfrm flipV="1">
            <a:off x="3910120" y="4403801"/>
            <a:ext cx="5254508" cy="9427"/>
          </a:xfrm>
          <a:prstGeom prst="line">
            <a:avLst/>
          </a:prstGeom>
          <a:ln w="127000">
            <a:solidFill>
              <a:srgbClr val="FF7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C0C2EF60-13BA-C0A4-E462-665A10DFB3E8}"/>
              </a:ext>
            </a:extLst>
          </p:cNvPr>
          <p:cNvSpPr txBox="1"/>
          <p:nvPr/>
        </p:nvSpPr>
        <p:spPr>
          <a:xfrm>
            <a:off x="5531628" y="4446928"/>
            <a:ext cx="245063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No coverage area</a:t>
            </a:r>
          </a:p>
        </p:txBody>
      </p:sp>
      <p:pic>
        <p:nvPicPr>
          <p:cNvPr id="11" name="Picture 10" descr="A blue and white snow&#10;&#10;Description automatically generated">
            <a:extLst>
              <a:ext uri="{FF2B5EF4-FFF2-40B4-BE49-F238E27FC236}">
                <a16:creationId xmlns:a16="http://schemas.microsoft.com/office/drawing/2014/main" id="{49D07111-E766-696D-7403-6967F28F200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60323" r="22755" b="54968"/>
          <a:stretch/>
        </p:blipFill>
        <p:spPr>
          <a:xfrm>
            <a:off x="3488719" y="2538698"/>
            <a:ext cx="1901522" cy="1301301"/>
          </a:xfrm>
          <a:prstGeom prst="rect">
            <a:avLst/>
          </a:prstGeom>
        </p:spPr>
      </p:pic>
      <p:pic>
        <p:nvPicPr>
          <p:cNvPr id="9" name="Picture 8" descr="A blue and white snow&#10;&#10;Description automatically generated">
            <a:extLst>
              <a:ext uri="{FF2B5EF4-FFF2-40B4-BE49-F238E27FC236}">
                <a16:creationId xmlns:a16="http://schemas.microsoft.com/office/drawing/2014/main" id="{F5234DBB-7832-0BE5-7A2E-B61A3B29E1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flipH="1">
            <a:off x="5223476" y="2994825"/>
            <a:ext cx="3914339" cy="86281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44330FB-DE1D-1F6C-DD46-3591BFAB2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214950"/>
            <a:ext cx="7543800" cy="627565"/>
          </a:xfrm>
        </p:spPr>
        <p:txBody>
          <a:bodyPr/>
          <a:lstStyle/>
          <a:p>
            <a:r>
              <a:rPr lang="en-US" sz="2800">
                <a:latin typeface="Calibri" panose="020F0502020204030204" pitchFamily="34" charset="0"/>
                <a:cs typeface="Calibri" panose="020F0502020204030204" pitchFamily="34" charset="0"/>
              </a:rPr>
              <a:t>Terrestrial networks: </a:t>
            </a:r>
            <a:r>
              <a:rPr lang="en-US" sz="2400" i="1">
                <a:latin typeface="Calibri" panose="020F0502020204030204" pitchFamily="34" charset="0"/>
                <a:cs typeface="Calibri" panose="020F0502020204030204" pitchFamily="34" charset="0"/>
              </a:rPr>
              <a:t>Coverage is limited</a:t>
            </a:r>
            <a:endParaRPr lang="en-US" sz="2800" i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7052FC-EC73-2719-BE22-EA38B977ACC5}"/>
              </a:ext>
            </a:extLst>
          </p:cNvPr>
          <p:cNvCxnSpPr>
            <a:cxnSpLocks/>
          </p:cNvCxnSpPr>
          <p:nvPr/>
        </p:nvCxnSpPr>
        <p:spPr>
          <a:xfrm>
            <a:off x="0" y="4090293"/>
            <a:ext cx="9137815" cy="0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69570008-FBAE-886E-C90C-FDC14C18866D}"/>
              </a:ext>
            </a:extLst>
          </p:cNvPr>
          <p:cNvSpPr/>
          <p:nvPr/>
        </p:nvSpPr>
        <p:spPr>
          <a:xfrm flipH="1">
            <a:off x="6665782" y="3252077"/>
            <a:ext cx="1301550" cy="435045"/>
          </a:xfrm>
          <a:prstGeom prst="wedgeRoundRectCallout">
            <a:avLst>
              <a:gd name="adj1" fmla="val 32578"/>
              <a:gd name="adj2" fmla="val 86114"/>
              <a:gd name="adj3" fmla="val 16667"/>
            </a:avLst>
          </a:prstGeom>
          <a:solidFill>
            <a:srgbClr val="FF7E79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User waiting for connection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3042EDC-1424-7CBB-38E2-0D8EB0C829DF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953704" y="2477881"/>
            <a:ext cx="3193989" cy="763695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635C89-0957-7D19-45E6-5ADAA84B27DE}"/>
              </a:ext>
            </a:extLst>
          </p:cNvPr>
          <p:cNvSpPr txBox="1"/>
          <p:nvPr/>
        </p:nvSpPr>
        <p:spPr>
          <a:xfrm>
            <a:off x="3989654" y="2817253"/>
            <a:ext cx="9994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Link failure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567EB8-CDEC-FDAF-A344-F4441A1BB448}"/>
              </a:ext>
            </a:extLst>
          </p:cNvPr>
          <p:cNvGrpSpPr/>
          <p:nvPr/>
        </p:nvGrpSpPr>
        <p:grpSpPr>
          <a:xfrm>
            <a:off x="767804" y="2301215"/>
            <a:ext cx="207528" cy="835161"/>
            <a:chOff x="779093" y="2357660"/>
            <a:chExt cx="207528" cy="83516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D27B74-802A-C0F3-0063-B3F3E239CA53}"/>
                </a:ext>
              </a:extLst>
            </p:cNvPr>
            <p:cNvSpPr/>
            <p:nvPr/>
          </p:nvSpPr>
          <p:spPr>
            <a:xfrm>
              <a:off x="863037" y="2357660"/>
              <a:ext cx="44219" cy="835161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: Rounded Corners 310">
              <a:extLst>
                <a:ext uri="{FF2B5EF4-FFF2-40B4-BE49-F238E27FC236}">
                  <a16:creationId xmlns:a16="http://schemas.microsoft.com/office/drawing/2014/main" id="{6E3C409D-1E27-D6F7-D6ED-E026F3680431}"/>
                </a:ext>
              </a:extLst>
            </p:cNvPr>
            <p:cNvSpPr/>
            <p:nvPr/>
          </p:nvSpPr>
          <p:spPr>
            <a:xfrm>
              <a:off x="779093" y="2428436"/>
              <a:ext cx="207528" cy="212995"/>
            </a:xfrm>
            <a:prstGeom prst="round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7DC88EA-9FCF-BAC8-09A9-6A93B55E2550}"/>
                </a:ext>
              </a:extLst>
            </p:cNvPr>
            <p:cNvSpPr/>
            <p:nvPr/>
          </p:nvSpPr>
          <p:spPr>
            <a:xfrm>
              <a:off x="795609" y="2450034"/>
              <a:ext cx="169384" cy="168584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D34B326-B9BE-2AA8-14F4-0EF8CB9F79F9}"/>
                </a:ext>
              </a:extLst>
            </p:cNvPr>
            <p:cNvGrpSpPr/>
            <p:nvPr/>
          </p:nvGrpSpPr>
          <p:grpSpPr>
            <a:xfrm>
              <a:off x="820999" y="2474165"/>
              <a:ext cx="128738" cy="116836"/>
              <a:chOff x="8317435" y="4010288"/>
              <a:chExt cx="182249" cy="182403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5D109768-3576-0958-3254-28C1DCDB8ACF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EC67126B-C6F2-EE07-EF8D-4D07318F4FD2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DFB50434-3A6A-9E5F-564E-83A0793141EA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ED3C11E9-A827-4D3A-F08E-82A0ABE8CCA5}"/>
                    </a:ext>
                  </a:extLst>
                </p:cNvPr>
                <p:cNvSpPr/>
                <p:nvPr/>
              </p:nvSpPr>
              <p:spPr>
                <a:xfrm>
                  <a:off x="4574742" y="883025"/>
                  <a:ext cx="45718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5D226D8A-FC29-7569-FB14-0286D2335AA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9ADD55C-B3CA-C8BA-597E-8F9B29BC1207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D18115A2-4321-E2C2-BE01-3624245333A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AF66260A-E0D3-30AD-E348-7E265FF14BFE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338060E1-DE27-B00C-DE2B-D0D652B41612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234EEFDD-7ECE-8CEA-4FC9-3D6C93E0A41D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513B812-1357-3870-60A2-0D38B2AA966B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596DC8B-7A2E-27C3-DB03-4FA5CDE0F29D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CBBB7056-16C7-0C44-179C-4617DD4B8EC3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6A5FABF3-04BF-0239-CA1B-7ED6EE5B5686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68D89233-0035-65B8-312F-F2F1D67899B1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EF8456AC-9B31-3621-E0BD-A679F015CD35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3170E33-2BA4-E09F-A8F6-D8A5029BC5D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F3923460-C9C1-5D29-8AEA-ED273D000D98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506C673C-3319-2CB6-0935-F3F5AE61E994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C060B362-0501-BB9B-0B58-6BC679AC358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1A081079-CA77-0EBA-0C5E-2A8E4F10333F}"/>
              </a:ext>
            </a:extLst>
          </p:cNvPr>
          <p:cNvSpPr txBox="1"/>
          <p:nvPr/>
        </p:nvSpPr>
        <p:spPr>
          <a:xfrm>
            <a:off x="138191" y="3152105"/>
            <a:ext cx="1462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5G Base </a:t>
            </a:r>
          </a:p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station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B5D9701-56CA-7297-27F6-062140E9D6D2}"/>
              </a:ext>
            </a:extLst>
          </p:cNvPr>
          <p:cNvSpPr txBox="1"/>
          <p:nvPr/>
        </p:nvSpPr>
        <p:spPr>
          <a:xfrm>
            <a:off x="7559525" y="1786731"/>
            <a:ext cx="1300190" cy="215444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Limited coverage</a:t>
            </a:r>
          </a:p>
        </p:txBody>
      </p:sp>
      <p:pic>
        <p:nvPicPr>
          <p:cNvPr id="57" name="Picture 56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D607F75F-D578-8D43-B26B-025F7F19B9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182943" y="1301348"/>
            <a:ext cx="303027" cy="303027"/>
          </a:xfrm>
          <a:prstGeom prst="rect">
            <a:avLst/>
          </a:prstGeom>
        </p:spPr>
      </p:pic>
      <p:pic>
        <p:nvPicPr>
          <p:cNvPr id="58" name="Picture 57" descr="A red square with a white x in it&#10;&#10;Description automatically generated">
            <a:extLst>
              <a:ext uri="{FF2B5EF4-FFF2-40B4-BE49-F238E27FC236}">
                <a16:creationId xmlns:a16="http://schemas.microsoft.com/office/drawing/2014/main" id="{0BEA5F71-A38D-2A7E-62A0-C05337034C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180137" y="1734436"/>
            <a:ext cx="305833" cy="303027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99889E02-7A87-E6C1-CEC5-34FBBC0A3274}"/>
              </a:ext>
            </a:extLst>
          </p:cNvPr>
          <p:cNvSpPr txBox="1"/>
          <p:nvPr/>
        </p:nvSpPr>
        <p:spPr>
          <a:xfrm>
            <a:off x="7559525" y="1243465"/>
            <a:ext cx="1411075" cy="430887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 speed and low latency links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9D4B8A4-8BDB-CA86-7726-9DB3F3E10B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9DC0E93-FA89-16E5-86B5-CA84FB2CB125}"/>
              </a:ext>
            </a:extLst>
          </p:cNvPr>
          <p:cNvSpPr/>
          <p:nvPr/>
        </p:nvSpPr>
        <p:spPr>
          <a:xfrm>
            <a:off x="878937" y="1082341"/>
            <a:ext cx="5878010" cy="706625"/>
          </a:xfrm>
          <a:prstGeom prst="round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Terrestrial networks’ coverage is limited to few km 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8556C35-77AB-115A-DE95-E9A4BD75023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flipH="1">
            <a:off x="2435811" y="3852613"/>
            <a:ext cx="1301550" cy="44934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A6F75-E595-A4CC-3F80-2D585D7619C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4049512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59259E-6 L 0.41319 -0.0040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60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6" grpId="0" animBg="1"/>
      <p:bldP spid="13" grpId="0"/>
      <p:bldP spid="55" grpId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DA06FDC-1050-53FB-C89F-565A4D57EC1E}"/>
              </a:ext>
            </a:extLst>
          </p:cNvPr>
          <p:cNvSpPr/>
          <p:nvPr/>
        </p:nvSpPr>
        <p:spPr>
          <a:xfrm>
            <a:off x="6322433" y="1334807"/>
            <a:ext cx="2173350" cy="523220"/>
          </a:xfrm>
          <a:prstGeom prst="roundRect">
            <a:avLst>
              <a:gd name="adj" fmla="val 13480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047126-E48C-B0D7-2403-DBF1408232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/>
          <a:stretch/>
        </p:blipFill>
        <p:spPr bwMode="auto">
          <a:xfrm>
            <a:off x="37707" y="1583723"/>
            <a:ext cx="3889491" cy="242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BB0D32-D9A0-4F88-3A16-79958C77976B}"/>
              </a:ext>
            </a:extLst>
          </p:cNvPr>
          <p:cNvSpPr/>
          <p:nvPr/>
        </p:nvSpPr>
        <p:spPr>
          <a:xfrm>
            <a:off x="0" y="3861557"/>
            <a:ext cx="9137815" cy="52127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D88F323-EDA1-EBD2-B889-DD2442AD7CE1}"/>
              </a:ext>
            </a:extLst>
          </p:cNvPr>
          <p:cNvSpPr txBox="1"/>
          <p:nvPr/>
        </p:nvSpPr>
        <p:spPr>
          <a:xfrm>
            <a:off x="757133" y="4440909"/>
            <a:ext cx="2450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coverage area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E36D142-64C9-1C1B-2C1B-EA294100BF7F}"/>
              </a:ext>
            </a:extLst>
          </p:cNvPr>
          <p:cNvCxnSpPr>
            <a:cxnSpLocks/>
          </p:cNvCxnSpPr>
          <p:nvPr/>
        </p:nvCxnSpPr>
        <p:spPr>
          <a:xfrm>
            <a:off x="-14271" y="4416172"/>
            <a:ext cx="3930180" cy="0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A10D6E2-DFA4-AAE9-9061-FBD0BF9CB60D}"/>
              </a:ext>
            </a:extLst>
          </p:cNvPr>
          <p:cNvCxnSpPr>
            <a:cxnSpLocks/>
          </p:cNvCxnSpPr>
          <p:nvPr/>
        </p:nvCxnSpPr>
        <p:spPr>
          <a:xfrm flipV="1">
            <a:off x="3910120" y="4403801"/>
            <a:ext cx="5254508" cy="9427"/>
          </a:xfrm>
          <a:prstGeom prst="line">
            <a:avLst/>
          </a:prstGeom>
          <a:ln w="127000">
            <a:solidFill>
              <a:srgbClr val="FF9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blue and white snow&#10;&#10;Description automatically generated">
            <a:extLst>
              <a:ext uri="{FF2B5EF4-FFF2-40B4-BE49-F238E27FC236}">
                <a16:creationId xmlns:a16="http://schemas.microsoft.com/office/drawing/2014/main" id="{49D07111-E766-696D-7403-6967F28F200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60323" r="22755" b="54968"/>
          <a:stretch/>
        </p:blipFill>
        <p:spPr>
          <a:xfrm>
            <a:off x="3488719" y="2538698"/>
            <a:ext cx="1901522" cy="1301301"/>
          </a:xfrm>
          <a:prstGeom prst="rect">
            <a:avLst/>
          </a:prstGeom>
        </p:spPr>
      </p:pic>
      <p:pic>
        <p:nvPicPr>
          <p:cNvPr id="9" name="Picture 8" descr="A blue and white snow&#10;&#10;Description automatically generated">
            <a:extLst>
              <a:ext uri="{FF2B5EF4-FFF2-40B4-BE49-F238E27FC236}">
                <a16:creationId xmlns:a16="http://schemas.microsoft.com/office/drawing/2014/main" id="{F5234DBB-7832-0BE5-7A2E-B61A3B29E1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flipH="1">
            <a:off x="5223476" y="2994825"/>
            <a:ext cx="3914339" cy="86281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44330FB-DE1D-1F6C-DD46-3591BFAB2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-6966"/>
            <a:ext cx="8010154" cy="862815"/>
          </a:xfrm>
        </p:spPr>
        <p:txBody>
          <a:bodyPr/>
          <a:lstStyle/>
          <a:p>
            <a:r>
              <a:rPr lang="en-US" sz="2800">
                <a:latin typeface="Calibri" panose="020F0502020204030204" pitchFamily="34" charset="0"/>
                <a:cs typeface="Calibri" panose="020F0502020204030204" pitchFamily="34" charset="0"/>
              </a:rPr>
              <a:t>Satellite direct-to-device connectivity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7052FC-EC73-2719-BE22-EA38B977ACC5}"/>
              </a:ext>
            </a:extLst>
          </p:cNvPr>
          <p:cNvCxnSpPr>
            <a:cxnSpLocks/>
          </p:cNvCxnSpPr>
          <p:nvPr/>
        </p:nvCxnSpPr>
        <p:spPr>
          <a:xfrm>
            <a:off x="0" y="4090293"/>
            <a:ext cx="9137815" cy="0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7C2458A3-8205-3B5B-C4D7-2AAD846CBE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6190121" y="3851639"/>
            <a:ext cx="1301550" cy="449345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69570008-FBAE-886E-C90C-FDC14C18866D}"/>
              </a:ext>
            </a:extLst>
          </p:cNvPr>
          <p:cNvSpPr/>
          <p:nvPr/>
        </p:nvSpPr>
        <p:spPr>
          <a:xfrm flipH="1">
            <a:off x="6741004" y="3184760"/>
            <a:ext cx="1638636" cy="550746"/>
          </a:xfrm>
          <a:prstGeom prst="wedgeRoundRectCallout">
            <a:avLst>
              <a:gd name="adj1" fmla="val 34644"/>
              <a:gd name="adj2" fmla="val 77915"/>
              <a:gd name="adj3" fmla="val 16667"/>
            </a:avLst>
          </a:prstGeom>
          <a:solidFill>
            <a:srgbClr val="FF930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Satellite direct-to-device connectivity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567EB8-CDEC-FDAF-A344-F4441A1BB448}"/>
              </a:ext>
            </a:extLst>
          </p:cNvPr>
          <p:cNvGrpSpPr/>
          <p:nvPr/>
        </p:nvGrpSpPr>
        <p:grpSpPr>
          <a:xfrm>
            <a:off x="771093" y="2301215"/>
            <a:ext cx="207528" cy="835161"/>
            <a:chOff x="782382" y="2357660"/>
            <a:chExt cx="207528" cy="83516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D27B74-802A-C0F3-0063-B3F3E239CA53}"/>
                </a:ext>
              </a:extLst>
            </p:cNvPr>
            <p:cNvSpPr/>
            <p:nvPr/>
          </p:nvSpPr>
          <p:spPr>
            <a:xfrm>
              <a:off x="863037" y="2357660"/>
              <a:ext cx="44219" cy="835161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: Rounded Corners 310">
              <a:extLst>
                <a:ext uri="{FF2B5EF4-FFF2-40B4-BE49-F238E27FC236}">
                  <a16:creationId xmlns:a16="http://schemas.microsoft.com/office/drawing/2014/main" id="{6E3C409D-1E27-D6F7-D6ED-E026F3680431}"/>
                </a:ext>
              </a:extLst>
            </p:cNvPr>
            <p:cNvSpPr/>
            <p:nvPr/>
          </p:nvSpPr>
          <p:spPr>
            <a:xfrm>
              <a:off x="782382" y="2425147"/>
              <a:ext cx="207528" cy="212995"/>
            </a:xfrm>
            <a:prstGeom prst="round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7DC88EA-9FCF-BAC8-09A9-6A93B55E2550}"/>
                </a:ext>
              </a:extLst>
            </p:cNvPr>
            <p:cNvSpPr/>
            <p:nvPr/>
          </p:nvSpPr>
          <p:spPr>
            <a:xfrm>
              <a:off x="798898" y="2443456"/>
              <a:ext cx="169384" cy="168584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D34B326-B9BE-2AA8-14F4-0EF8CB9F79F9}"/>
                </a:ext>
              </a:extLst>
            </p:cNvPr>
            <p:cNvGrpSpPr/>
            <p:nvPr/>
          </p:nvGrpSpPr>
          <p:grpSpPr>
            <a:xfrm>
              <a:off x="820999" y="2474165"/>
              <a:ext cx="128738" cy="116836"/>
              <a:chOff x="8317435" y="4010288"/>
              <a:chExt cx="182249" cy="182403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5D109768-3576-0958-3254-28C1DCDB8ACF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EC67126B-C6F2-EE07-EF8D-4D07318F4FD2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DFB50434-3A6A-9E5F-564E-83A0793141EA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ED3C11E9-A827-4D3A-F08E-82A0ABE8CCA5}"/>
                    </a:ext>
                  </a:extLst>
                </p:cNvPr>
                <p:cNvSpPr/>
                <p:nvPr/>
              </p:nvSpPr>
              <p:spPr>
                <a:xfrm>
                  <a:off x="4574742" y="883025"/>
                  <a:ext cx="45718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5D226D8A-FC29-7569-FB14-0286D2335AA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9ADD55C-B3CA-C8BA-597E-8F9B29BC1207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D18115A2-4321-E2C2-BE01-3624245333A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AF66260A-E0D3-30AD-E348-7E265FF14BFE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338060E1-DE27-B00C-DE2B-D0D652B41612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234EEFDD-7ECE-8CEA-4FC9-3D6C93E0A41D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513B812-1357-3870-60A2-0D38B2AA966B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596DC8B-7A2E-27C3-DB03-4FA5CDE0F29D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CBBB7056-16C7-0C44-179C-4617DD4B8EC3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6A5FABF3-04BF-0239-CA1B-7ED6EE5B5686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68D89233-0035-65B8-312F-F2F1D67899B1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EF8456AC-9B31-3621-E0BD-A679F015CD35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3170E33-2BA4-E09F-A8F6-D8A5029BC5D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F3923460-C9C1-5D29-8AEA-ED273D000D98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506C673C-3319-2CB6-0935-F3F5AE61E994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C060B362-0501-BB9B-0B58-6BC679AC358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1A081079-CA77-0EBA-0C5E-2A8E4F10333F}"/>
              </a:ext>
            </a:extLst>
          </p:cNvPr>
          <p:cNvSpPr txBox="1"/>
          <p:nvPr/>
        </p:nvSpPr>
        <p:spPr>
          <a:xfrm>
            <a:off x="138191" y="3152105"/>
            <a:ext cx="1462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5G Base </a:t>
            </a:r>
          </a:p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station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F5F0D-5EDC-33B1-F1B2-D6DC757ABC2E}"/>
              </a:ext>
            </a:extLst>
          </p:cNvPr>
          <p:cNvSpPr txBox="1"/>
          <p:nvPr/>
        </p:nvSpPr>
        <p:spPr>
          <a:xfrm>
            <a:off x="4865919" y="4440909"/>
            <a:ext cx="3882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93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enabled coverage</a:t>
            </a:r>
          </a:p>
        </p:txBody>
      </p:sp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A57FD07-74BE-6291-D8DB-4853AADABF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rot="573911" flipH="1">
            <a:off x="5326925" y="1226328"/>
            <a:ext cx="582362" cy="57631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403172-7833-6DD7-348E-6BBB2523022B}"/>
              </a:ext>
            </a:extLst>
          </p:cNvPr>
          <p:cNvSpPr txBox="1"/>
          <p:nvPr/>
        </p:nvSpPr>
        <p:spPr>
          <a:xfrm>
            <a:off x="4939714" y="1813363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5C69900-1CC5-8A40-C21A-347DBB31C9A2}"/>
              </a:ext>
            </a:extLst>
          </p:cNvPr>
          <p:cNvCxnSpPr>
            <a:cxnSpLocks/>
          </p:cNvCxnSpPr>
          <p:nvPr/>
        </p:nvCxnSpPr>
        <p:spPr>
          <a:xfrm>
            <a:off x="5854890" y="1847018"/>
            <a:ext cx="963428" cy="1982043"/>
          </a:xfrm>
          <a:prstGeom prst="straightConnector1">
            <a:avLst/>
          </a:prstGeom>
          <a:ln w="25400">
            <a:solidFill>
              <a:srgbClr val="FF93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51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6628989B-C5A3-94E6-2FE8-BC3C32BDF35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6441736" y="1448670"/>
            <a:ext cx="303027" cy="303027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92030473-B2FB-7188-0486-451498320062}"/>
              </a:ext>
            </a:extLst>
          </p:cNvPr>
          <p:cNvSpPr txBox="1"/>
          <p:nvPr/>
        </p:nvSpPr>
        <p:spPr>
          <a:xfrm>
            <a:off x="6818318" y="1488951"/>
            <a:ext cx="2108748" cy="215444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Ubiquitous coverage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00FAE91-6897-9626-AF7B-58D18A57501A}"/>
              </a:ext>
            </a:extLst>
          </p:cNvPr>
          <p:cNvSpPr txBox="1"/>
          <p:nvPr/>
        </p:nvSpPr>
        <p:spPr>
          <a:xfrm>
            <a:off x="6164833" y="2246332"/>
            <a:ext cx="1410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93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direct-to-device link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04F073-3230-0B40-0EFE-B649FB6968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1F92A3-912E-16B6-0A3A-488645A47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7133" y="842516"/>
            <a:ext cx="7708137" cy="3381126"/>
          </a:xfrm>
        </p:spPr>
        <p:txBody>
          <a:bodyPr/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With latest advancements in smartphones and LEO satellites, terrestrial devices can now directly connect to satellites</a:t>
            </a:r>
          </a:p>
          <a:p>
            <a:pPr lvl="1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Ex: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Starlink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direct-to-cell connectivity</a:t>
            </a:r>
          </a:p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62BA7CC-1D10-BEA0-AAA5-76426A37EBFF}"/>
              </a:ext>
            </a:extLst>
          </p:cNvPr>
          <p:cNvSpPr txBox="1"/>
          <p:nvPr/>
        </p:nvSpPr>
        <p:spPr>
          <a:xfrm>
            <a:off x="1676116" y="4864031"/>
            <a:ext cx="58701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Ref: </a:t>
            </a:r>
            <a:r>
              <a:rPr lang="en-US" sz="1000" i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starlink.com</a:t>
            </a:r>
            <a:r>
              <a:rPr lang="en-US" sz="1000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/business/direct-to-cell</a:t>
            </a:r>
          </a:p>
        </p:txBody>
      </p:sp>
    </p:spTree>
    <p:extLst>
      <p:ext uri="{BB962C8B-B14F-4D97-AF65-F5344CB8AC3E}">
        <p14:creationId xmlns:p14="http://schemas.microsoft.com/office/powerpoint/2010/main" val="302417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6" grpId="0" animBg="1"/>
      <p:bldP spid="2" grpId="0"/>
      <p:bldP spid="14" grpId="0"/>
      <p:bldP spid="53" grpId="0"/>
      <p:bldP spid="5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7C9B0D35-F49E-6CA8-4BF3-459364337B62}"/>
              </a:ext>
            </a:extLst>
          </p:cNvPr>
          <p:cNvSpPr/>
          <p:nvPr/>
        </p:nvSpPr>
        <p:spPr>
          <a:xfrm>
            <a:off x="6613490" y="952679"/>
            <a:ext cx="2173350" cy="1386939"/>
          </a:xfrm>
          <a:prstGeom prst="roundRect">
            <a:avLst>
              <a:gd name="adj" fmla="val 13480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76" name="Picture 1075" descr="A blue and white snow&#10;&#10;Description automatically generated">
            <a:extLst>
              <a:ext uri="{FF2B5EF4-FFF2-40B4-BE49-F238E27FC236}">
                <a16:creationId xmlns:a16="http://schemas.microsoft.com/office/drawing/2014/main" id="{FFA50F50-569C-F188-4246-250A05D24E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0323" r="22755" b="54968"/>
          <a:stretch/>
        </p:blipFill>
        <p:spPr>
          <a:xfrm>
            <a:off x="3488719" y="2538698"/>
            <a:ext cx="1901522" cy="1301301"/>
          </a:xfrm>
          <a:prstGeom prst="rect">
            <a:avLst/>
          </a:prstGeom>
        </p:spPr>
      </p:pic>
      <p:pic>
        <p:nvPicPr>
          <p:cNvPr id="1075" name="Picture 2">
            <a:extLst>
              <a:ext uri="{FF2B5EF4-FFF2-40B4-BE49-F238E27FC236}">
                <a16:creationId xmlns:a16="http://schemas.microsoft.com/office/drawing/2014/main" id="{1AC27D39-4C46-BAE3-F401-7BD0678872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/>
          <a:stretch/>
        </p:blipFill>
        <p:spPr bwMode="auto">
          <a:xfrm>
            <a:off x="37707" y="1583723"/>
            <a:ext cx="3889491" cy="242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ue and white snow&#10;&#10;Description automatically generated">
            <a:extLst>
              <a:ext uri="{FF2B5EF4-FFF2-40B4-BE49-F238E27FC236}">
                <a16:creationId xmlns:a16="http://schemas.microsoft.com/office/drawing/2014/main" id="{F5234DBB-7832-0BE5-7A2E-B61A3B29E1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5223476" y="2994825"/>
            <a:ext cx="3914339" cy="86281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BB0D32-D9A0-4F88-3A16-79958C77976B}"/>
              </a:ext>
            </a:extLst>
          </p:cNvPr>
          <p:cNvSpPr/>
          <p:nvPr/>
        </p:nvSpPr>
        <p:spPr>
          <a:xfrm>
            <a:off x="0" y="3861557"/>
            <a:ext cx="9137815" cy="52127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D88F323-EDA1-EBD2-B889-DD2442AD7CE1}"/>
              </a:ext>
            </a:extLst>
          </p:cNvPr>
          <p:cNvSpPr txBox="1"/>
          <p:nvPr/>
        </p:nvSpPr>
        <p:spPr>
          <a:xfrm>
            <a:off x="757133" y="4440909"/>
            <a:ext cx="2450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coverage area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E36D142-64C9-1C1B-2C1B-EA294100BF7F}"/>
              </a:ext>
            </a:extLst>
          </p:cNvPr>
          <p:cNvCxnSpPr>
            <a:cxnSpLocks/>
          </p:cNvCxnSpPr>
          <p:nvPr/>
        </p:nvCxnSpPr>
        <p:spPr>
          <a:xfrm>
            <a:off x="-14271" y="4416172"/>
            <a:ext cx="3930180" cy="0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A10D6E2-DFA4-AAE9-9061-FBD0BF9CB60D}"/>
              </a:ext>
            </a:extLst>
          </p:cNvPr>
          <p:cNvCxnSpPr>
            <a:cxnSpLocks/>
          </p:cNvCxnSpPr>
          <p:nvPr/>
        </p:nvCxnSpPr>
        <p:spPr>
          <a:xfrm flipV="1">
            <a:off x="3910120" y="4403801"/>
            <a:ext cx="5254508" cy="9427"/>
          </a:xfrm>
          <a:prstGeom prst="line">
            <a:avLst/>
          </a:prstGeom>
          <a:ln w="127000">
            <a:solidFill>
              <a:srgbClr val="FF9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444330FB-DE1D-1F6C-DD46-3591BFAB2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50" y="-6966"/>
            <a:ext cx="8010154" cy="862815"/>
          </a:xfrm>
        </p:spPr>
        <p:txBody>
          <a:bodyPr/>
          <a:lstStyle/>
          <a:p>
            <a:r>
              <a:rPr lang="en-US" sz="2800">
                <a:latin typeface="Calibri" panose="020F0502020204030204" pitchFamily="34" charset="0"/>
                <a:cs typeface="Calibri" panose="020F0502020204030204" pitchFamily="34" charset="0"/>
              </a:rPr>
              <a:t>Satellite direct-to-device connectivity:</a:t>
            </a:r>
            <a:r>
              <a:rPr lang="en-US" sz="2400" i="1">
                <a:latin typeface="Calibri" panose="020F0502020204030204" pitchFamily="34" charset="0"/>
                <a:cs typeface="Calibri" panose="020F0502020204030204" pitchFamily="34" charset="0"/>
              </a:rPr>
              <a:t> challenges</a:t>
            </a:r>
            <a:endParaRPr lang="en-US" sz="2800" i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7052FC-EC73-2719-BE22-EA38B977ACC5}"/>
              </a:ext>
            </a:extLst>
          </p:cNvPr>
          <p:cNvCxnSpPr>
            <a:cxnSpLocks/>
          </p:cNvCxnSpPr>
          <p:nvPr/>
        </p:nvCxnSpPr>
        <p:spPr>
          <a:xfrm>
            <a:off x="0" y="4090293"/>
            <a:ext cx="9137815" cy="0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567EB8-CDEC-FDAF-A344-F4441A1BB448}"/>
              </a:ext>
            </a:extLst>
          </p:cNvPr>
          <p:cNvGrpSpPr/>
          <p:nvPr/>
        </p:nvGrpSpPr>
        <p:grpSpPr>
          <a:xfrm>
            <a:off x="771093" y="2301215"/>
            <a:ext cx="207528" cy="835161"/>
            <a:chOff x="782382" y="2357660"/>
            <a:chExt cx="207528" cy="83516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D27B74-802A-C0F3-0063-B3F3E239CA53}"/>
                </a:ext>
              </a:extLst>
            </p:cNvPr>
            <p:cNvSpPr/>
            <p:nvPr/>
          </p:nvSpPr>
          <p:spPr>
            <a:xfrm>
              <a:off x="863037" y="2357660"/>
              <a:ext cx="44219" cy="835161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: Rounded Corners 310">
              <a:extLst>
                <a:ext uri="{FF2B5EF4-FFF2-40B4-BE49-F238E27FC236}">
                  <a16:creationId xmlns:a16="http://schemas.microsoft.com/office/drawing/2014/main" id="{6E3C409D-1E27-D6F7-D6ED-E026F3680431}"/>
                </a:ext>
              </a:extLst>
            </p:cNvPr>
            <p:cNvSpPr/>
            <p:nvPr/>
          </p:nvSpPr>
          <p:spPr>
            <a:xfrm>
              <a:off x="782382" y="2425147"/>
              <a:ext cx="207528" cy="212995"/>
            </a:xfrm>
            <a:prstGeom prst="round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7DC88EA-9FCF-BAC8-09A9-6A93B55E2550}"/>
                </a:ext>
              </a:extLst>
            </p:cNvPr>
            <p:cNvSpPr/>
            <p:nvPr/>
          </p:nvSpPr>
          <p:spPr>
            <a:xfrm>
              <a:off x="798898" y="2443456"/>
              <a:ext cx="169384" cy="168584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D34B326-B9BE-2AA8-14F4-0EF8CB9F79F9}"/>
                </a:ext>
              </a:extLst>
            </p:cNvPr>
            <p:cNvGrpSpPr/>
            <p:nvPr/>
          </p:nvGrpSpPr>
          <p:grpSpPr>
            <a:xfrm>
              <a:off x="820999" y="2474165"/>
              <a:ext cx="128738" cy="116836"/>
              <a:chOff x="8317435" y="4010288"/>
              <a:chExt cx="182249" cy="182403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5D109768-3576-0958-3254-28C1DCDB8ACF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EC67126B-C6F2-EE07-EF8D-4D07318F4FD2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DFB50434-3A6A-9E5F-564E-83A0793141EA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ED3C11E9-A827-4D3A-F08E-82A0ABE8CCA5}"/>
                    </a:ext>
                  </a:extLst>
                </p:cNvPr>
                <p:cNvSpPr/>
                <p:nvPr/>
              </p:nvSpPr>
              <p:spPr>
                <a:xfrm>
                  <a:off x="4574742" y="883025"/>
                  <a:ext cx="45718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5D226D8A-FC29-7569-FB14-0286D2335AA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9ADD55C-B3CA-C8BA-597E-8F9B29BC1207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D18115A2-4321-E2C2-BE01-3624245333A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AF66260A-E0D3-30AD-E348-7E265FF14BFE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338060E1-DE27-B00C-DE2B-D0D652B41612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234EEFDD-7ECE-8CEA-4FC9-3D6C93E0A41D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513B812-1357-3870-60A2-0D38B2AA966B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596DC8B-7A2E-27C3-DB03-4FA5CDE0F29D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CBBB7056-16C7-0C44-179C-4617DD4B8EC3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6A5FABF3-04BF-0239-CA1B-7ED6EE5B5686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68D89233-0035-65B8-312F-F2F1D67899B1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EF8456AC-9B31-3621-E0BD-A679F015CD35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3170E33-2BA4-E09F-A8F6-D8A5029BC5D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F3923460-C9C1-5D29-8AEA-ED273D000D98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506C673C-3319-2CB6-0935-F3F5AE61E994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C060B362-0501-BB9B-0B58-6BC679AC358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1A081079-CA77-0EBA-0C5E-2A8E4F10333F}"/>
              </a:ext>
            </a:extLst>
          </p:cNvPr>
          <p:cNvSpPr txBox="1"/>
          <p:nvPr/>
        </p:nvSpPr>
        <p:spPr>
          <a:xfrm>
            <a:off x="-306137" y="2198318"/>
            <a:ext cx="1462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5G Base </a:t>
            </a:r>
          </a:p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station</a:t>
            </a:r>
          </a:p>
        </p:txBody>
      </p:sp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D27996AD-86F0-2D64-3285-D8A3E1C74D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723145" y="2886158"/>
            <a:ext cx="515676" cy="612000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6EBE437-D81F-E3C2-94AB-3D70909006F2}"/>
              </a:ext>
            </a:extLst>
          </p:cNvPr>
          <p:cNvCxnSpPr>
            <a:cxnSpLocks/>
          </p:cNvCxnSpPr>
          <p:nvPr/>
        </p:nvCxnSpPr>
        <p:spPr>
          <a:xfrm flipV="1">
            <a:off x="5139528" y="1650916"/>
            <a:ext cx="742657" cy="1284859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5" name="Picture 1024" descr="A black cabinet with a door open&#10;&#10;Description automatically generated">
            <a:extLst>
              <a:ext uri="{FF2B5EF4-FFF2-40B4-BE49-F238E27FC236}">
                <a16:creationId xmlns:a16="http://schemas.microsoft.com/office/drawing/2014/main" id="{FB48B3EA-7DAA-37B5-F494-F5D66C6376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988891" y="2941696"/>
            <a:ext cx="356423" cy="534368"/>
          </a:xfrm>
          <a:prstGeom prst="rect">
            <a:avLst/>
          </a:prstGeom>
        </p:spPr>
      </p:pic>
      <p:sp>
        <p:nvSpPr>
          <p:cNvPr id="1031" name="Freeform 1030">
            <a:extLst>
              <a:ext uri="{FF2B5EF4-FFF2-40B4-BE49-F238E27FC236}">
                <a16:creationId xmlns:a16="http://schemas.microsoft.com/office/drawing/2014/main" id="{0966ED0E-1F0E-1BC3-810B-5C28179F1705}"/>
              </a:ext>
            </a:extLst>
          </p:cNvPr>
          <p:cNvSpPr/>
          <p:nvPr/>
        </p:nvSpPr>
        <p:spPr>
          <a:xfrm>
            <a:off x="896112" y="3017520"/>
            <a:ext cx="137160" cy="293589"/>
          </a:xfrm>
          <a:custGeom>
            <a:avLst/>
            <a:gdLst>
              <a:gd name="connsiteX0" fmla="*/ 0 w 137160"/>
              <a:gd name="connsiteY0" fmla="*/ 0 h 293589"/>
              <a:gd name="connsiteX1" fmla="*/ 27432 w 137160"/>
              <a:gd name="connsiteY1" fmla="*/ 45720 h 293589"/>
              <a:gd name="connsiteX2" fmla="*/ 27432 w 137160"/>
              <a:gd name="connsiteY2" fmla="*/ 228600 h 293589"/>
              <a:gd name="connsiteX3" fmla="*/ 36576 w 137160"/>
              <a:gd name="connsiteY3" fmla="*/ 283464 h 293589"/>
              <a:gd name="connsiteX4" fmla="*/ 64008 w 137160"/>
              <a:gd name="connsiteY4" fmla="*/ 292608 h 293589"/>
              <a:gd name="connsiteX5" fmla="*/ 137160 w 137160"/>
              <a:gd name="connsiteY5" fmla="*/ 292608 h 293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60" h="293589">
                <a:moveTo>
                  <a:pt x="0" y="0"/>
                </a:moveTo>
                <a:cubicBezTo>
                  <a:pt x="9144" y="15240"/>
                  <a:pt x="19484" y="29824"/>
                  <a:pt x="27432" y="45720"/>
                </a:cubicBezTo>
                <a:cubicBezTo>
                  <a:pt x="54335" y="99526"/>
                  <a:pt x="29898" y="186676"/>
                  <a:pt x="27432" y="228600"/>
                </a:cubicBezTo>
                <a:cubicBezTo>
                  <a:pt x="30480" y="246888"/>
                  <a:pt x="27377" y="267367"/>
                  <a:pt x="36576" y="283464"/>
                </a:cubicBezTo>
                <a:cubicBezTo>
                  <a:pt x="41358" y="291833"/>
                  <a:pt x="54409" y="291735"/>
                  <a:pt x="64008" y="292608"/>
                </a:cubicBezTo>
                <a:cubicBezTo>
                  <a:pt x="88292" y="294816"/>
                  <a:pt x="112776" y="292608"/>
                  <a:pt x="137160" y="292608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4" name="Freeform 1033">
            <a:extLst>
              <a:ext uri="{FF2B5EF4-FFF2-40B4-BE49-F238E27FC236}">
                <a16:creationId xmlns:a16="http://schemas.microsoft.com/office/drawing/2014/main" id="{62456FF0-818B-1A41-3314-D2E978DA566D}"/>
              </a:ext>
            </a:extLst>
          </p:cNvPr>
          <p:cNvSpPr/>
          <p:nvPr/>
        </p:nvSpPr>
        <p:spPr>
          <a:xfrm>
            <a:off x="1335024" y="3133683"/>
            <a:ext cx="3499526" cy="706797"/>
          </a:xfrm>
          <a:custGeom>
            <a:avLst/>
            <a:gdLst>
              <a:gd name="connsiteX0" fmla="*/ 0 w 3008376"/>
              <a:gd name="connsiteY0" fmla="*/ 0 h 475488"/>
              <a:gd name="connsiteX1" fmla="*/ 54864 w 3008376"/>
              <a:gd name="connsiteY1" fmla="*/ 9144 h 475488"/>
              <a:gd name="connsiteX2" fmla="*/ 146304 w 3008376"/>
              <a:gd name="connsiteY2" fmla="*/ 27432 h 475488"/>
              <a:gd name="connsiteX3" fmla="*/ 173736 w 3008376"/>
              <a:gd name="connsiteY3" fmla="*/ 45720 h 475488"/>
              <a:gd name="connsiteX4" fmla="*/ 219456 w 3008376"/>
              <a:gd name="connsiteY4" fmla="*/ 128016 h 475488"/>
              <a:gd name="connsiteX5" fmla="*/ 237744 w 3008376"/>
              <a:gd name="connsiteY5" fmla="*/ 210312 h 475488"/>
              <a:gd name="connsiteX6" fmla="*/ 246888 w 3008376"/>
              <a:gd name="connsiteY6" fmla="*/ 265176 h 475488"/>
              <a:gd name="connsiteX7" fmla="*/ 265176 w 3008376"/>
              <a:gd name="connsiteY7" fmla="*/ 338328 h 475488"/>
              <a:gd name="connsiteX8" fmla="*/ 310896 w 3008376"/>
              <a:gd name="connsiteY8" fmla="*/ 393192 h 475488"/>
              <a:gd name="connsiteX9" fmla="*/ 365760 w 3008376"/>
              <a:gd name="connsiteY9" fmla="*/ 420624 h 475488"/>
              <a:gd name="connsiteX10" fmla="*/ 493776 w 3008376"/>
              <a:gd name="connsiteY10" fmla="*/ 402336 h 475488"/>
              <a:gd name="connsiteX11" fmla="*/ 521208 w 3008376"/>
              <a:gd name="connsiteY11" fmla="*/ 384048 h 475488"/>
              <a:gd name="connsiteX12" fmla="*/ 539496 w 3008376"/>
              <a:gd name="connsiteY12" fmla="*/ 356616 h 475488"/>
              <a:gd name="connsiteX13" fmla="*/ 621792 w 3008376"/>
              <a:gd name="connsiteY13" fmla="*/ 338328 h 475488"/>
              <a:gd name="connsiteX14" fmla="*/ 694944 w 3008376"/>
              <a:gd name="connsiteY14" fmla="*/ 320040 h 475488"/>
              <a:gd name="connsiteX15" fmla="*/ 804672 w 3008376"/>
              <a:gd name="connsiteY15" fmla="*/ 347472 h 475488"/>
              <a:gd name="connsiteX16" fmla="*/ 841248 w 3008376"/>
              <a:gd name="connsiteY16" fmla="*/ 402336 h 475488"/>
              <a:gd name="connsiteX17" fmla="*/ 859536 w 3008376"/>
              <a:gd name="connsiteY17" fmla="*/ 429768 h 475488"/>
              <a:gd name="connsiteX18" fmla="*/ 914400 w 3008376"/>
              <a:gd name="connsiteY18" fmla="*/ 466344 h 475488"/>
              <a:gd name="connsiteX19" fmla="*/ 960120 w 3008376"/>
              <a:gd name="connsiteY19" fmla="*/ 448056 h 475488"/>
              <a:gd name="connsiteX20" fmla="*/ 1143000 w 3008376"/>
              <a:gd name="connsiteY20" fmla="*/ 438912 h 475488"/>
              <a:gd name="connsiteX21" fmla="*/ 1170432 w 3008376"/>
              <a:gd name="connsiteY21" fmla="*/ 429768 h 475488"/>
              <a:gd name="connsiteX22" fmla="*/ 1197864 w 3008376"/>
              <a:gd name="connsiteY22" fmla="*/ 411480 h 475488"/>
              <a:gd name="connsiteX23" fmla="*/ 1234440 w 3008376"/>
              <a:gd name="connsiteY23" fmla="*/ 356616 h 475488"/>
              <a:gd name="connsiteX24" fmla="*/ 1325880 w 3008376"/>
              <a:gd name="connsiteY24" fmla="*/ 320040 h 475488"/>
              <a:gd name="connsiteX25" fmla="*/ 1481328 w 3008376"/>
              <a:gd name="connsiteY25" fmla="*/ 329184 h 475488"/>
              <a:gd name="connsiteX26" fmla="*/ 1527048 w 3008376"/>
              <a:gd name="connsiteY26" fmla="*/ 374904 h 475488"/>
              <a:gd name="connsiteX27" fmla="*/ 1572768 w 3008376"/>
              <a:gd name="connsiteY27" fmla="*/ 384048 h 475488"/>
              <a:gd name="connsiteX28" fmla="*/ 1600200 w 3008376"/>
              <a:gd name="connsiteY28" fmla="*/ 411480 h 475488"/>
              <a:gd name="connsiteX29" fmla="*/ 1627632 w 3008376"/>
              <a:gd name="connsiteY29" fmla="*/ 420624 h 475488"/>
              <a:gd name="connsiteX30" fmla="*/ 1682496 w 3008376"/>
              <a:gd name="connsiteY30" fmla="*/ 457200 h 475488"/>
              <a:gd name="connsiteX31" fmla="*/ 1709928 w 3008376"/>
              <a:gd name="connsiteY31" fmla="*/ 475488 h 475488"/>
              <a:gd name="connsiteX32" fmla="*/ 1773936 w 3008376"/>
              <a:gd name="connsiteY32" fmla="*/ 466344 h 475488"/>
              <a:gd name="connsiteX33" fmla="*/ 1828800 w 3008376"/>
              <a:gd name="connsiteY33" fmla="*/ 429768 h 475488"/>
              <a:gd name="connsiteX34" fmla="*/ 1874520 w 3008376"/>
              <a:gd name="connsiteY34" fmla="*/ 384048 h 475488"/>
              <a:gd name="connsiteX35" fmla="*/ 1901952 w 3008376"/>
              <a:gd name="connsiteY35" fmla="*/ 356616 h 475488"/>
              <a:gd name="connsiteX36" fmla="*/ 1929384 w 3008376"/>
              <a:gd name="connsiteY36" fmla="*/ 347472 h 475488"/>
              <a:gd name="connsiteX37" fmla="*/ 1956816 w 3008376"/>
              <a:gd name="connsiteY37" fmla="*/ 329184 h 475488"/>
              <a:gd name="connsiteX38" fmla="*/ 2039112 w 3008376"/>
              <a:gd name="connsiteY38" fmla="*/ 301752 h 475488"/>
              <a:gd name="connsiteX39" fmla="*/ 2066544 w 3008376"/>
              <a:gd name="connsiteY39" fmla="*/ 292608 h 475488"/>
              <a:gd name="connsiteX40" fmla="*/ 2121408 w 3008376"/>
              <a:gd name="connsiteY40" fmla="*/ 320040 h 475488"/>
              <a:gd name="connsiteX41" fmla="*/ 2203704 w 3008376"/>
              <a:gd name="connsiteY41" fmla="*/ 384048 h 475488"/>
              <a:gd name="connsiteX42" fmla="*/ 2258568 w 3008376"/>
              <a:gd name="connsiteY42" fmla="*/ 402336 h 475488"/>
              <a:gd name="connsiteX43" fmla="*/ 2286000 w 3008376"/>
              <a:gd name="connsiteY43" fmla="*/ 411480 h 475488"/>
              <a:gd name="connsiteX44" fmla="*/ 2331720 w 3008376"/>
              <a:gd name="connsiteY44" fmla="*/ 420624 h 475488"/>
              <a:gd name="connsiteX45" fmla="*/ 2368296 w 3008376"/>
              <a:gd name="connsiteY45" fmla="*/ 411480 h 475488"/>
              <a:gd name="connsiteX46" fmla="*/ 2404872 w 3008376"/>
              <a:gd name="connsiteY46" fmla="*/ 356616 h 475488"/>
              <a:gd name="connsiteX47" fmla="*/ 2432304 w 3008376"/>
              <a:gd name="connsiteY47" fmla="*/ 329184 h 475488"/>
              <a:gd name="connsiteX48" fmla="*/ 2450592 w 3008376"/>
              <a:gd name="connsiteY48" fmla="*/ 301752 h 475488"/>
              <a:gd name="connsiteX49" fmla="*/ 2478024 w 3008376"/>
              <a:gd name="connsiteY49" fmla="*/ 292608 h 475488"/>
              <a:gd name="connsiteX50" fmla="*/ 2505456 w 3008376"/>
              <a:gd name="connsiteY50" fmla="*/ 274320 h 475488"/>
              <a:gd name="connsiteX51" fmla="*/ 2642616 w 3008376"/>
              <a:gd name="connsiteY51" fmla="*/ 256032 h 475488"/>
              <a:gd name="connsiteX52" fmla="*/ 2734056 w 3008376"/>
              <a:gd name="connsiteY52" fmla="*/ 265176 h 475488"/>
              <a:gd name="connsiteX53" fmla="*/ 2761488 w 3008376"/>
              <a:gd name="connsiteY53" fmla="*/ 274320 h 475488"/>
              <a:gd name="connsiteX54" fmla="*/ 2816352 w 3008376"/>
              <a:gd name="connsiteY54" fmla="*/ 283464 h 475488"/>
              <a:gd name="connsiteX55" fmla="*/ 2926080 w 3008376"/>
              <a:gd name="connsiteY55" fmla="*/ 274320 h 475488"/>
              <a:gd name="connsiteX56" fmla="*/ 2962656 w 3008376"/>
              <a:gd name="connsiteY56" fmla="*/ 219456 h 475488"/>
              <a:gd name="connsiteX57" fmla="*/ 3008376 w 3008376"/>
              <a:gd name="connsiteY57" fmla="*/ 192024 h 47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3008376" h="475488">
                <a:moveTo>
                  <a:pt x="0" y="0"/>
                </a:moveTo>
                <a:lnTo>
                  <a:pt x="54864" y="9144"/>
                </a:lnTo>
                <a:cubicBezTo>
                  <a:pt x="79201" y="12888"/>
                  <a:pt x="120434" y="14497"/>
                  <a:pt x="146304" y="27432"/>
                </a:cubicBezTo>
                <a:cubicBezTo>
                  <a:pt x="156134" y="32347"/>
                  <a:pt x="164592" y="39624"/>
                  <a:pt x="173736" y="45720"/>
                </a:cubicBezTo>
                <a:cubicBezTo>
                  <a:pt x="206483" y="94841"/>
                  <a:pt x="207385" y="85768"/>
                  <a:pt x="219456" y="128016"/>
                </a:cubicBezTo>
                <a:cubicBezTo>
                  <a:pt x="226794" y="153700"/>
                  <a:pt x="233030" y="184385"/>
                  <a:pt x="237744" y="210312"/>
                </a:cubicBezTo>
                <a:cubicBezTo>
                  <a:pt x="241061" y="228553"/>
                  <a:pt x="243571" y="246935"/>
                  <a:pt x="246888" y="265176"/>
                </a:cubicBezTo>
                <a:cubicBezTo>
                  <a:pt x="249869" y="281572"/>
                  <a:pt x="256112" y="320199"/>
                  <a:pt x="265176" y="338328"/>
                </a:cubicBezTo>
                <a:cubicBezTo>
                  <a:pt x="275451" y="358879"/>
                  <a:pt x="293562" y="378747"/>
                  <a:pt x="310896" y="393192"/>
                </a:cubicBezTo>
                <a:cubicBezTo>
                  <a:pt x="334531" y="412887"/>
                  <a:pt x="338267" y="411460"/>
                  <a:pt x="365760" y="420624"/>
                </a:cubicBezTo>
                <a:cubicBezTo>
                  <a:pt x="391458" y="418288"/>
                  <a:pt x="458593" y="419927"/>
                  <a:pt x="493776" y="402336"/>
                </a:cubicBezTo>
                <a:cubicBezTo>
                  <a:pt x="503606" y="397421"/>
                  <a:pt x="512064" y="390144"/>
                  <a:pt x="521208" y="384048"/>
                </a:cubicBezTo>
                <a:cubicBezTo>
                  <a:pt x="527304" y="374904"/>
                  <a:pt x="530352" y="362712"/>
                  <a:pt x="539496" y="356616"/>
                </a:cubicBezTo>
                <a:cubicBezTo>
                  <a:pt x="545088" y="352888"/>
                  <a:pt x="620713" y="338577"/>
                  <a:pt x="621792" y="338328"/>
                </a:cubicBezTo>
                <a:cubicBezTo>
                  <a:pt x="646283" y="332676"/>
                  <a:pt x="694944" y="320040"/>
                  <a:pt x="694944" y="320040"/>
                </a:cubicBezTo>
                <a:cubicBezTo>
                  <a:pt x="729744" y="323907"/>
                  <a:pt x="777535" y="316458"/>
                  <a:pt x="804672" y="347472"/>
                </a:cubicBezTo>
                <a:cubicBezTo>
                  <a:pt x="819146" y="364013"/>
                  <a:pt x="829056" y="384048"/>
                  <a:pt x="841248" y="402336"/>
                </a:cubicBezTo>
                <a:cubicBezTo>
                  <a:pt x="847344" y="411480"/>
                  <a:pt x="850392" y="423672"/>
                  <a:pt x="859536" y="429768"/>
                </a:cubicBezTo>
                <a:lnTo>
                  <a:pt x="914400" y="466344"/>
                </a:lnTo>
                <a:cubicBezTo>
                  <a:pt x="929640" y="460248"/>
                  <a:pt x="943823" y="450012"/>
                  <a:pt x="960120" y="448056"/>
                </a:cubicBezTo>
                <a:cubicBezTo>
                  <a:pt x="1020721" y="440784"/>
                  <a:pt x="1082193" y="444200"/>
                  <a:pt x="1143000" y="438912"/>
                </a:cubicBezTo>
                <a:cubicBezTo>
                  <a:pt x="1152602" y="438077"/>
                  <a:pt x="1161811" y="434079"/>
                  <a:pt x="1170432" y="429768"/>
                </a:cubicBezTo>
                <a:cubicBezTo>
                  <a:pt x="1180262" y="424853"/>
                  <a:pt x="1188720" y="417576"/>
                  <a:pt x="1197864" y="411480"/>
                </a:cubicBezTo>
                <a:lnTo>
                  <a:pt x="1234440" y="356616"/>
                </a:lnTo>
                <a:cubicBezTo>
                  <a:pt x="1266359" y="308737"/>
                  <a:pt x="1241823" y="330547"/>
                  <a:pt x="1325880" y="320040"/>
                </a:cubicBezTo>
                <a:cubicBezTo>
                  <a:pt x="1377696" y="323088"/>
                  <a:pt x="1429997" y="321484"/>
                  <a:pt x="1481328" y="329184"/>
                </a:cubicBezTo>
                <a:cubicBezTo>
                  <a:pt x="1526790" y="336003"/>
                  <a:pt x="1493778" y="355893"/>
                  <a:pt x="1527048" y="374904"/>
                </a:cubicBezTo>
                <a:cubicBezTo>
                  <a:pt x="1540542" y="382615"/>
                  <a:pt x="1557528" y="381000"/>
                  <a:pt x="1572768" y="384048"/>
                </a:cubicBezTo>
                <a:cubicBezTo>
                  <a:pt x="1581912" y="393192"/>
                  <a:pt x="1589440" y="404307"/>
                  <a:pt x="1600200" y="411480"/>
                </a:cubicBezTo>
                <a:cubicBezTo>
                  <a:pt x="1608220" y="416827"/>
                  <a:pt x="1619206" y="415943"/>
                  <a:pt x="1627632" y="420624"/>
                </a:cubicBezTo>
                <a:cubicBezTo>
                  <a:pt x="1646845" y="431298"/>
                  <a:pt x="1664208" y="445008"/>
                  <a:pt x="1682496" y="457200"/>
                </a:cubicBezTo>
                <a:lnTo>
                  <a:pt x="1709928" y="475488"/>
                </a:lnTo>
                <a:cubicBezTo>
                  <a:pt x="1731264" y="472440"/>
                  <a:pt x="1753820" y="474081"/>
                  <a:pt x="1773936" y="466344"/>
                </a:cubicBezTo>
                <a:cubicBezTo>
                  <a:pt x="1794450" y="458454"/>
                  <a:pt x="1828800" y="429768"/>
                  <a:pt x="1828800" y="429768"/>
                </a:cubicBezTo>
                <a:cubicBezTo>
                  <a:pt x="1862328" y="379476"/>
                  <a:pt x="1828800" y="422148"/>
                  <a:pt x="1874520" y="384048"/>
                </a:cubicBezTo>
                <a:cubicBezTo>
                  <a:pt x="1884454" y="375769"/>
                  <a:pt x="1891192" y="363789"/>
                  <a:pt x="1901952" y="356616"/>
                </a:cubicBezTo>
                <a:cubicBezTo>
                  <a:pt x="1909972" y="351269"/>
                  <a:pt x="1920763" y="351783"/>
                  <a:pt x="1929384" y="347472"/>
                </a:cubicBezTo>
                <a:cubicBezTo>
                  <a:pt x="1939214" y="342557"/>
                  <a:pt x="1946773" y="333647"/>
                  <a:pt x="1956816" y="329184"/>
                </a:cubicBezTo>
                <a:lnTo>
                  <a:pt x="2039112" y="301752"/>
                </a:lnTo>
                <a:lnTo>
                  <a:pt x="2066544" y="292608"/>
                </a:lnTo>
                <a:cubicBezTo>
                  <a:pt x="2094037" y="301772"/>
                  <a:pt x="2097773" y="300345"/>
                  <a:pt x="2121408" y="320040"/>
                </a:cubicBezTo>
                <a:cubicBezTo>
                  <a:pt x="2152967" y="346339"/>
                  <a:pt x="2157482" y="368641"/>
                  <a:pt x="2203704" y="384048"/>
                </a:cubicBezTo>
                <a:lnTo>
                  <a:pt x="2258568" y="402336"/>
                </a:lnTo>
                <a:cubicBezTo>
                  <a:pt x="2267712" y="405384"/>
                  <a:pt x="2276549" y="409590"/>
                  <a:pt x="2286000" y="411480"/>
                </a:cubicBezTo>
                <a:lnTo>
                  <a:pt x="2331720" y="420624"/>
                </a:lnTo>
                <a:cubicBezTo>
                  <a:pt x="2343912" y="417576"/>
                  <a:pt x="2358838" y="419756"/>
                  <a:pt x="2368296" y="411480"/>
                </a:cubicBezTo>
                <a:cubicBezTo>
                  <a:pt x="2384837" y="397006"/>
                  <a:pt x="2389330" y="372158"/>
                  <a:pt x="2404872" y="356616"/>
                </a:cubicBezTo>
                <a:cubicBezTo>
                  <a:pt x="2414016" y="347472"/>
                  <a:pt x="2424025" y="339118"/>
                  <a:pt x="2432304" y="329184"/>
                </a:cubicBezTo>
                <a:cubicBezTo>
                  <a:pt x="2439339" y="320741"/>
                  <a:pt x="2442010" y="308617"/>
                  <a:pt x="2450592" y="301752"/>
                </a:cubicBezTo>
                <a:cubicBezTo>
                  <a:pt x="2458118" y="295731"/>
                  <a:pt x="2469403" y="296919"/>
                  <a:pt x="2478024" y="292608"/>
                </a:cubicBezTo>
                <a:cubicBezTo>
                  <a:pt x="2487854" y="287693"/>
                  <a:pt x="2495626" y="279235"/>
                  <a:pt x="2505456" y="274320"/>
                </a:cubicBezTo>
                <a:cubicBezTo>
                  <a:pt x="2542807" y="255645"/>
                  <a:pt x="2618101" y="258075"/>
                  <a:pt x="2642616" y="256032"/>
                </a:cubicBezTo>
                <a:cubicBezTo>
                  <a:pt x="2673096" y="259080"/>
                  <a:pt x="2703780" y="260518"/>
                  <a:pt x="2734056" y="265176"/>
                </a:cubicBezTo>
                <a:cubicBezTo>
                  <a:pt x="2743583" y="266642"/>
                  <a:pt x="2752079" y="272229"/>
                  <a:pt x="2761488" y="274320"/>
                </a:cubicBezTo>
                <a:cubicBezTo>
                  <a:pt x="2779587" y="278342"/>
                  <a:pt x="2798064" y="280416"/>
                  <a:pt x="2816352" y="283464"/>
                </a:cubicBezTo>
                <a:cubicBezTo>
                  <a:pt x="2852928" y="280416"/>
                  <a:pt x="2892454" y="289031"/>
                  <a:pt x="2926080" y="274320"/>
                </a:cubicBezTo>
                <a:cubicBezTo>
                  <a:pt x="2946217" y="265510"/>
                  <a:pt x="2944368" y="231648"/>
                  <a:pt x="2962656" y="219456"/>
                </a:cubicBezTo>
                <a:cubicBezTo>
                  <a:pt x="2995759" y="197387"/>
                  <a:pt x="2980258" y="206083"/>
                  <a:pt x="3008376" y="192024"/>
                </a:cubicBezTo>
              </a:path>
            </a:pathLst>
          </a:custGeom>
          <a:noFill/>
          <a:ln>
            <a:solidFill>
              <a:srgbClr val="FF7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0C3CFA13-4DC3-6AE9-7A3E-7CECDD3D94D4}"/>
              </a:ext>
            </a:extLst>
          </p:cNvPr>
          <p:cNvSpPr txBox="1"/>
          <p:nvPr/>
        </p:nvSpPr>
        <p:spPr>
          <a:xfrm>
            <a:off x="469028" y="3352424"/>
            <a:ext cx="1653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Terrestrial operator </a:t>
            </a:r>
          </a:p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B362AC30-62B7-32AE-B651-A036F6366223}"/>
              </a:ext>
            </a:extLst>
          </p:cNvPr>
          <p:cNvSpPr txBox="1"/>
          <p:nvPr/>
        </p:nvSpPr>
        <p:spPr>
          <a:xfrm>
            <a:off x="6854438" y="2613911"/>
            <a:ext cx="1410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93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direct-to-device link</a:t>
            </a:r>
          </a:p>
        </p:txBody>
      </p:sp>
      <p:pic>
        <p:nvPicPr>
          <p:cNvPr id="1043" name="Graphic 1042">
            <a:extLst>
              <a:ext uri="{FF2B5EF4-FFF2-40B4-BE49-F238E27FC236}">
                <a16:creationId xmlns:a16="http://schemas.microsoft.com/office/drawing/2014/main" id="{79F9DBB9-639E-5E73-E726-ACF0A2C1374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flipH="1">
            <a:off x="6764100" y="3851354"/>
            <a:ext cx="1301550" cy="449345"/>
          </a:xfrm>
          <a:prstGeom prst="rect">
            <a:avLst/>
          </a:prstGeom>
        </p:spPr>
      </p:pic>
      <p:cxnSp>
        <p:nvCxnSpPr>
          <p:cNvPr id="1048" name="Straight Arrow Connector 1047">
            <a:extLst>
              <a:ext uri="{FF2B5EF4-FFF2-40B4-BE49-F238E27FC236}">
                <a16:creationId xmlns:a16="http://schemas.microsoft.com/office/drawing/2014/main" id="{EF7CAE9F-BAE6-8B9C-15D7-108DF3E7D3F4}"/>
              </a:ext>
            </a:extLst>
          </p:cNvPr>
          <p:cNvCxnSpPr>
            <a:cxnSpLocks/>
          </p:cNvCxnSpPr>
          <p:nvPr/>
        </p:nvCxnSpPr>
        <p:spPr>
          <a:xfrm>
            <a:off x="6073254" y="1650916"/>
            <a:ext cx="1319043" cy="2177860"/>
          </a:xfrm>
          <a:prstGeom prst="straightConnector1">
            <a:avLst/>
          </a:prstGeom>
          <a:ln w="12700">
            <a:solidFill>
              <a:srgbClr val="FF9300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8" name="TextBox 1057">
            <a:extLst>
              <a:ext uri="{FF2B5EF4-FFF2-40B4-BE49-F238E27FC236}">
                <a16:creationId xmlns:a16="http://schemas.microsoft.com/office/drawing/2014/main" id="{A083BB7B-98F8-FEC3-9204-67141B376FA1}"/>
              </a:ext>
            </a:extLst>
          </p:cNvPr>
          <p:cNvSpPr txBox="1"/>
          <p:nvPr/>
        </p:nvSpPr>
        <p:spPr>
          <a:xfrm>
            <a:off x="7114431" y="1551698"/>
            <a:ext cx="1519282" cy="215444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Long fiber backhaul</a:t>
            </a:r>
          </a:p>
        </p:txBody>
      </p:sp>
      <p:sp>
        <p:nvSpPr>
          <p:cNvPr id="1061" name="TextBox 1060">
            <a:extLst>
              <a:ext uri="{FF2B5EF4-FFF2-40B4-BE49-F238E27FC236}">
                <a16:creationId xmlns:a16="http://schemas.microsoft.com/office/drawing/2014/main" id="{99FAEDA8-12A1-E353-A4D6-A9C5569FAC85}"/>
              </a:ext>
            </a:extLst>
          </p:cNvPr>
          <p:cNvSpPr txBox="1"/>
          <p:nvPr/>
        </p:nvSpPr>
        <p:spPr>
          <a:xfrm>
            <a:off x="7114431" y="1933952"/>
            <a:ext cx="1294913" cy="215444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 scalable</a:t>
            </a:r>
          </a:p>
        </p:txBody>
      </p:sp>
      <p:pic>
        <p:nvPicPr>
          <p:cNvPr id="1072" name="Picture 1071" descr="A red square with a white x in it&#10;&#10;Description automatically generated">
            <a:extLst>
              <a:ext uri="{FF2B5EF4-FFF2-40B4-BE49-F238E27FC236}">
                <a16:creationId xmlns:a16="http://schemas.microsoft.com/office/drawing/2014/main" id="{0F952C8A-40D3-9651-F1E6-65FD092AE59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6735043" y="1876645"/>
            <a:ext cx="305833" cy="303027"/>
          </a:xfrm>
          <a:prstGeom prst="rect">
            <a:avLst/>
          </a:prstGeom>
        </p:spPr>
      </p:pic>
      <p:pic>
        <p:nvPicPr>
          <p:cNvPr id="1073" name="Picture 1072" descr="A red square with a white x in it&#10;&#10;Description automatically generated">
            <a:extLst>
              <a:ext uri="{FF2B5EF4-FFF2-40B4-BE49-F238E27FC236}">
                <a16:creationId xmlns:a16="http://schemas.microsoft.com/office/drawing/2014/main" id="{F1618460-FF72-EA37-BDD0-B1F2F69A3A9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6735043" y="1499402"/>
            <a:ext cx="305833" cy="303027"/>
          </a:xfrm>
          <a:prstGeom prst="rect">
            <a:avLst/>
          </a:prstGeom>
        </p:spPr>
      </p:pic>
      <p:sp>
        <p:nvSpPr>
          <p:cNvPr id="1077" name="Rounded Rectangular Callout 1076">
            <a:extLst>
              <a:ext uri="{FF2B5EF4-FFF2-40B4-BE49-F238E27FC236}">
                <a16:creationId xmlns:a16="http://schemas.microsoft.com/office/drawing/2014/main" id="{273991CF-B884-9DE9-F9D9-477580057FA2}"/>
              </a:ext>
            </a:extLst>
          </p:cNvPr>
          <p:cNvSpPr/>
          <p:nvPr/>
        </p:nvSpPr>
        <p:spPr>
          <a:xfrm flipH="1">
            <a:off x="2329548" y="2879863"/>
            <a:ext cx="1760535" cy="527007"/>
          </a:xfrm>
          <a:prstGeom prst="wedgeRoundRectCallout">
            <a:avLst>
              <a:gd name="adj1" fmla="val 21277"/>
              <a:gd name="adj2" fmla="val 88131"/>
              <a:gd name="adj3" fmla="val 16667"/>
            </a:avLst>
          </a:prstGeom>
          <a:solidFill>
            <a:srgbClr val="FF7E79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Long fiber backhaul to operator network </a:t>
            </a:r>
          </a:p>
        </p:txBody>
      </p:sp>
      <p:sp>
        <p:nvSpPr>
          <p:cNvPr id="1079" name="TextBox 1078">
            <a:extLst>
              <a:ext uri="{FF2B5EF4-FFF2-40B4-BE49-F238E27FC236}">
                <a16:creationId xmlns:a16="http://schemas.microsoft.com/office/drawing/2014/main" id="{72494B1F-FA93-EA7E-CA5A-77D498509D74}"/>
              </a:ext>
            </a:extLst>
          </p:cNvPr>
          <p:cNvSpPr txBox="1"/>
          <p:nvPr/>
        </p:nvSpPr>
        <p:spPr>
          <a:xfrm>
            <a:off x="1676116" y="4864031"/>
            <a:ext cx="58701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Ref: </a:t>
            </a:r>
            <a:r>
              <a:rPr lang="en-US" sz="1000" i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starlink.com</a:t>
            </a:r>
            <a:r>
              <a:rPr lang="en-US" sz="1000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/business/direct-to-cell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454F82-988F-155B-A618-18926E8635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EE1425F-0E00-BD79-9F9A-277C7FBBAFA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 rot="2600383" flipH="1">
            <a:off x="5654978" y="953342"/>
            <a:ext cx="582362" cy="576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296BB2F-5A1F-D750-B73E-74A235B56DA0}"/>
              </a:ext>
            </a:extLst>
          </p:cNvPr>
          <p:cNvSpPr txBox="1"/>
          <p:nvPr/>
        </p:nvSpPr>
        <p:spPr>
          <a:xfrm>
            <a:off x="5549071" y="884354"/>
            <a:ext cx="806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</a:t>
            </a:r>
          </a:p>
        </p:txBody>
      </p:sp>
      <p:pic>
        <p:nvPicPr>
          <p:cNvPr id="16" name="Picture 15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F5ED859F-5C49-16E1-EC72-F167D4B94F7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837473B0-CC2E-450A-ABE3-18F120FF3D39}">
                <a1611:picAttrSrcUrl xmlns:a1611="http://schemas.microsoft.com/office/drawing/2016/11/main" r:id="rId18"/>
              </a:ext>
            </a:extLst>
          </a:blip>
          <a:stretch>
            <a:fillRect/>
          </a:stretch>
        </p:blipFill>
        <p:spPr>
          <a:xfrm>
            <a:off x="6737848" y="1109257"/>
            <a:ext cx="303027" cy="30302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25F926BC-493D-B178-F91A-2A11F15F5CE6}"/>
              </a:ext>
            </a:extLst>
          </p:cNvPr>
          <p:cNvSpPr txBox="1"/>
          <p:nvPr/>
        </p:nvSpPr>
        <p:spPr>
          <a:xfrm>
            <a:off x="7114430" y="1149538"/>
            <a:ext cx="1519282" cy="215444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Ubiquitous coverage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EB92954-7D23-4F10-FE27-40AECBBC1AF8}"/>
              </a:ext>
            </a:extLst>
          </p:cNvPr>
          <p:cNvSpPr txBox="1"/>
          <p:nvPr/>
        </p:nvSpPr>
        <p:spPr>
          <a:xfrm>
            <a:off x="4274245" y="3545040"/>
            <a:ext cx="1417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Ground station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CF57F5D9-9593-117B-BA8F-5F3E77DC0C83}"/>
              </a:ext>
            </a:extLst>
          </p:cNvPr>
          <p:cNvSpPr/>
          <p:nvPr/>
        </p:nvSpPr>
        <p:spPr>
          <a:xfrm>
            <a:off x="622088" y="1128412"/>
            <a:ext cx="4660154" cy="880270"/>
          </a:xfrm>
          <a:prstGeom prst="round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The link between satellite and terrestrial operator network is the bottleneck due to the </a:t>
            </a:r>
            <a:r>
              <a:rPr lang="en-I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disjointness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 between both networks.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C4B4875-631A-CDF7-4ED9-EA2587408833}"/>
              </a:ext>
            </a:extLst>
          </p:cNvPr>
          <p:cNvSpPr txBox="1"/>
          <p:nvPr/>
        </p:nvSpPr>
        <p:spPr>
          <a:xfrm>
            <a:off x="4865919" y="4440909"/>
            <a:ext cx="3882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93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enabled coverage</a:t>
            </a:r>
          </a:p>
        </p:txBody>
      </p:sp>
    </p:spTree>
    <p:extLst>
      <p:ext uri="{BB962C8B-B14F-4D97-AF65-F5344CB8AC3E}">
        <p14:creationId xmlns:p14="http://schemas.microsoft.com/office/powerpoint/2010/main" val="30955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" grpId="0" animBg="1"/>
      <p:bldP spid="1058" grpId="0"/>
      <p:bldP spid="1061" grpId="0"/>
      <p:bldP spid="1077" grpId="0" animBg="1"/>
      <p:bldP spid="56" grpId="0" animBg="1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22CC832-7D7F-9C1F-9FCD-43B13EF1C7B4}"/>
              </a:ext>
            </a:extLst>
          </p:cNvPr>
          <p:cNvSpPr/>
          <p:nvPr/>
        </p:nvSpPr>
        <p:spPr>
          <a:xfrm>
            <a:off x="6613490" y="952679"/>
            <a:ext cx="2173350" cy="1386939"/>
          </a:xfrm>
          <a:prstGeom prst="roundRect">
            <a:avLst>
              <a:gd name="adj" fmla="val 13480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76" name="Picture 1075" descr="A blue and white snow&#10;&#10;Description automatically generated">
            <a:extLst>
              <a:ext uri="{FF2B5EF4-FFF2-40B4-BE49-F238E27FC236}">
                <a16:creationId xmlns:a16="http://schemas.microsoft.com/office/drawing/2014/main" id="{FFA50F50-569C-F188-4246-250A05D24E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0323" r="22755" b="54968"/>
          <a:stretch/>
        </p:blipFill>
        <p:spPr>
          <a:xfrm>
            <a:off x="3488719" y="2538698"/>
            <a:ext cx="1901522" cy="1301301"/>
          </a:xfrm>
          <a:prstGeom prst="rect">
            <a:avLst/>
          </a:prstGeom>
        </p:spPr>
      </p:pic>
      <p:pic>
        <p:nvPicPr>
          <p:cNvPr id="1075" name="Picture 2">
            <a:extLst>
              <a:ext uri="{FF2B5EF4-FFF2-40B4-BE49-F238E27FC236}">
                <a16:creationId xmlns:a16="http://schemas.microsoft.com/office/drawing/2014/main" id="{1AC27D39-4C46-BAE3-F401-7BD0678872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/>
          <a:stretch/>
        </p:blipFill>
        <p:spPr bwMode="auto">
          <a:xfrm>
            <a:off x="37707" y="1583723"/>
            <a:ext cx="3889491" cy="242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ue and white snow&#10;&#10;Description automatically generated">
            <a:extLst>
              <a:ext uri="{FF2B5EF4-FFF2-40B4-BE49-F238E27FC236}">
                <a16:creationId xmlns:a16="http://schemas.microsoft.com/office/drawing/2014/main" id="{F5234DBB-7832-0BE5-7A2E-B61A3B29E1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5223476" y="2994825"/>
            <a:ext cx="3914339" cy="86281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BB0D32-D9A0-4F88-3A16-79958C77976B}"/>
              </a:ext>
            </a:extLst>
          </p:cNvPr>
          <p:cNvSpPr/>
          <p:nvPr/>
        </p:nvSpPr>
        <p:spPr>
          <a:xfrm>
            <a:off x="0" y="3861557"/>
            <a:ext cx="9137815" cy="52127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D88F323-EDA1-EBD2-B889-DD2442AD7CE1}"/>
              </a:ext>
            </a:extLst>
          </p:cNvPr>
          <p:cNvSpPr txBox="1"/>
          <p:nvPr/>
        </p:nvSpPr>
        <p:spPr>
          <a:xfrm>
            <a:off x="757133" y="4440909"/>
            <a:ext cx="2450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coverage area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E36D142-64C9-1C1B-2C1B-EA294100BF7F}"/>
              </a:ext>
            </a:extLst>
          </p:cNvPr>
          <p:cNvCxnSpPr>
            <a:cxnSpLocks/>
          </p:cNvCxnSpPr>
          <p:nvPr/>
        </p:nvCxnSpPr>
        <p:spPr>
          <a:xfrm>
            <a:off x="-14271" y="4416172"/>
            <a:ext cx="3930180" cy="0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A10D6E2-DFA4-AAE9-9061-FBD0BF9CB60D}"/>
              </a:ext>
            </a:extLst>
          </p:cNvPr>
          <p:cNvCxnSpPr>
            <a:cxnSpLocks/>
          </p:cNvCxnSpPr>
          <p:nvPr/>
        </p:nvCxnSpPr>
        <p:spPr>
          <a:xfrm flipV="1">
            <a:off x="3910120" y="4403801"/>
            <a:ext cx="5254508" cy="9427"/>
          </a:xfrm>
          <a:prstGeom prst="line">
            <a:avLst/>
          </a:prstGeom>
          <a:ln w="127000">
            <a:solidFill>
              <a:srgbClr val="FF9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7052FC-EC73-2719-BE22-EA38B977ACC5}"/>
              </a:ext>
            </a:extLst>
          </p:cNvPr>
          <p:cNvCxnSpPr>
            <a:cxnSpLocks/>
          </p:cNvCxnSpPr>
          <p:nvPr/>
        </p:nvCxnSpPr>
        <p:spPr>
          <a:xfrm>
            <a:off x="0" y="4090293"/>
            <a:ext cx="9137815" cy="0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567EB8-CDEC-FDAF-A344-F4441A1BB448}"/>
              </a:ext>
            </a:extLst>
          </p:cNvPr>
          <p:cNvGrpSpPr/>
          <p:nvPr/>
        </p:nvGrpSpPr>
        <p:grpSpPr>
          <a:xfrm>
            <a:off x="771093" y="2301215"/>
            <a:ext cx="207528" cy="835161"/>
            <a:chOff x="782382" y="2357660"/>
            <a:chExt cx="207528" cy="83516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D27B74-802A-C0F3-0063-B3F3E239CA53}"/>
                </a:ext>
              </a:extLst>
            </p:cNvPr>
            <p:cNvSpPr/>
            <p:nvPr/>
          </p:nvSpPr>
          <p:spPr>
            <a:xfrm>
              <a:off x="863037" y="2357660"/>
              <a:ext cx="44219" cy="835161"/>
            </a:xfrm>
            <a:prstGeom prst="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: Rounded Corners 310">
              <a:extLst>
                <a:ext uri="{FF2B5EF4-FFF2-40B4-BE49-F238E27FC236}">
                  <a16:creationId xmlns:a16="http://schemas.microsoft.com/office/drawing/2014/main" id="{6E3C409D-1E27-D6F7-D6ED-E026F3680431}"/>
                </a:ext>
              </a:extLst>
            </p:cNvPr>
            <p:cNvSpPr/>
            <p:nvPr/>
          </p:nvSpPr>
          <p:spPr>
            <a:xfrm>
              <a:off x="782382" y="2425147"/>
              <a:ext cx="207528" cy="212995"/>
            </a:xfrm>
            <a:prstGeom prst="roundRect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7DC88EA-9FCF-BAC8-09A9-6A93B55E2550}"/>
                </a:ext>
              </a:extLst>
            </p:cNvPr>
            <p:cNvSpPr/>
            <p:nvPr/>
          </p:nvSpPr>
          <p:spPr>
            <a:xfrm>
              <a:off x="798898" y="2443456"/>
              <a:ext cx="169384" cy="168584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D34B326-B9BE-2AA8-14F4-0EF8CB9F79F9}"/>
                </a:ext>
              </a:extLst>
            </p:cNvPr>
            <p:cNvGrpSpPr/>
            <p:nvPr/>
          </p:nvGrpSpPr>
          <p:grpSpPr>
            <a:xfrm>
              <a:off x="820999" y="2474165"/>
              <a:ext cx="128738" cy="116836"/>
              <a:chOff x="8317435" y="4010288"/>
              <a:chExt cx="182249" cy="182403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5D109768-3576-0958-3254-28C1DCDB8ACF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EC67126B-C6F2-EE07-EF8D-4D07318F4FD2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DFB50434-3A6A-9E5F-564E-83A0793141EA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ED3C11E9-A827-4D3A-F08E-82A0ABE8CCA5}"/>
                    </a:ext>
                  </a:extLst>
                </p:cNvPr>
                <p:cNvSpPr/>
                <p:nvPr/>
              </p:nvSpPr>
              <p:spPr>
                <a:xfrm>
                  <a:off x="4574742" y="883025"/>
                  <a:ext cx="45718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5D226D8A-FC29-7569-FB14-0286D2335AA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9ADD55C-B3CA-C8BA-597E-8F9B29BC1207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D18115A2-4321-E2C2-BE01-3624245333A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AF66260A-E0D3-30AD-E348-7E265FF14BFE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338060E1-DE27-B00C-DE2B-D0D652B41612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234EEFDD-7ECE-8CEA-4FC9-3D6C93E0A41D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513B812-1357-3870-60A2-0D38B2AA966B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596DC8B-7A2E-27C3-DB03-4FA5CDE0F29D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CBBB7056-16C7-0C44-179C-4617DD4B8EC3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6A5FABF3-04BF-0239-CA1B-7ED6EE5B5686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68D89233-0035-65B8-312F-F2F1D67899B1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EF8456AC-9B31-3621-E0BD-A679F015CD35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3170E33-2BA4-E09F-A8F6-D8A5029BC5D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F3923460-C9C1-5D29-8AEA-ED273D000D98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506C673C-3319-2CB6-0935-F3F5AE61E994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C060B362-0501-BB9B-0B58-6BC679AC358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1A081079-CA77-0EBA-0C5E-2A8E4F10333F}"/>
              </a:ext>
            </a:extLst>
          </p:cNvPr>
          <p:cNvSpPr txBox="1"/>
          <p:nvPr/>
        </p:nvSpPr>
        <p:spPr>
          <a:xfrm>
            <a:off x="-306137" y="2198318"/>
            <a:ext cx="1462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5G Base </a:t>
            </a:r>
          </a:p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station</a:t>
            </a:r>
          </a:p>
        </p:txBody>
      </p:sp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D27996AD-86F0-2D64-3285-D8A3E1C74D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723145" y="2886158"/>
            <a:ext cx="515676" cy="612000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6EBE437-D81F-E3C2-94AB-3D70909006F2}"/>
              </a:ext>
            </a:extLst>
          </p:cNvPr>
          <p:cNvCxnSpPr>
            <a:cxnSpLocks/>
          </p:cNvCxnSpPr>
          <p:nvPr/>
        </p:nvCxnSpPr>
        <p:spPr>
          <a:xfrm flipV="1">
            <a:off x="5139528" y="1636781"/>
            <a:ext cx="719708" cy="1245829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5" name="Picture 1024" descr="A black cabinet with a door open&#10;&#10;Description automatically generated">
            <a:extLst>
              <a:ext uri="{FF2B5EF4-FFF2-40B4-BE49-F238E27FC236}">
                <a16:creationId xmlns:a16="http://schemas.microsoft.com/office/drawing/2014/main" id="{FB48B3EA-7DAA-37B5-F494-F5D66C6376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988891" y="2941696"/>
            <a:ext cx="356423" cy="534368"/>
          </a:xfrm>
          <a:prstGeom prst="rect">
            <a:avLst/>
          </a:prstGeom>
        </p:spPr>
      </p:pic>
      <p:sp>
        <p:nvSpPr>
          <p:cNvPr id="1031" name="Freeform 1030">
            <a:extLst>
              <a:ext uri="{FF2B5EF4-FFF2-40B4-BE49-F238E27FC236}">
                <a16:creationId xmlns:a16="http://schemas.microsoft.com/office/drawing/2014/main" id="{0966ED0E-1F0E-1BC3-810B-5C28179F1705}"/>
              </a:ext>
            </a:extLst>
          </p:cNvPr>
          <p:cNvSpPr/>
          <p:nvPr/>
        </p:nvSpPr>
        <p:spPr>
          <a:xfrm>
            <a:off x="896112" y="3017520"/>
            <a:ext cx="137160" cy="293589"/>
          </a:xfrm>
          <a:custGeom>
            <a:avLst/>
            <a:gdLst>
              <a:gd name="connsiteX0" fmla="*/ 0 w 137160"/>
              <a:gd name="connsiteY0" fmla="*/ 0 h 293589"/>
              <a:gd name="connsiteX1" fmla="*/ 27432 w 137160"/>
              <a:gd name="connsiteY1" fmla="*/ 45720 h 293589"/>
              <a:gd name="connsiteX2" fmla="*/ 27432 w 137160"/>
              <a:gd name="connsiteY2" fmla="*/ 228600 h 293589"/>
              <a:gd name="connsiteX3" fmla="*/ 36576 w 137160"/>
              <a:gd name="connsiteY3" fmla="*/ 283464 h 293589"/>
              <a:gd name="connsiteX4" fmla="*/ 64008 w 137160"/>
              <a:gd name="connsiteY4" fmla="*/ 292608 h 293589"/>
              <a:gd name="connsiteX5" fmla="*/ 137160 w 137160"/>
              <a:gd name="connsiteY5" fmla="*/ 292608 h 293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60" h="293589">
                <a:moveTo>
                  <a:pt x="0" y="0"/>
                </a:moveTo>
                <a:cubicBezTo>
                  <a:pt x="9144" y="15240"/>
                  <a:pt x="19484" y="29824"/>
                  <a:pt x="27432" y="45720"/>
                </a:cubicBezTo>
                <a:cubicBezTo>
                  <a:pt x="54335" y="99526"/>
                  <a:pt x="29898" y="186676"/>
                  <a:pt x="27432" y="228600"/>
                </a:cubicBezTo>
                <a:cubicBezTo>
                  <a:pt x="30480" y="246888"/>
                  <a:pt x="27377" y="267367"/>
                  <a:pt x="36576" y="283464"/>
                </a:cubicBezTo>
                <a:cubicBezTo>
                  <a:pt x="41358" y="291833"/>
                  <a:pt x="54409" y="291735"/>
                  <a:pt x="64008" y="292608"/>
                </a:cubicBezTo>
                <a:cubicBezTo>
                  <a:pt x="88292" y="294816"/>
                  <a:pt x="112776" y="292608"/>
                  <a:pt x="137160" y="292608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4" name="Freeform 1033">
            <a:extLst>
              <a:ext uri="{FF2B5EF4-FFF2-40B4-BE49-F238E27FC236}">
                <a16:creationId xmlns:a16="http://schemas.microsoft.com/office/drawing/2014/main" id="{62456FF0-818B-1A41-3314-D2E978DA566D}"/>
              </a:ext>
            </a:extLst>
          </p:cNvPr>
          <p:cNvSpPr/>
          <p:nvPr/>
        </p:nvSpPr>
        <p:spPr>
          <a:xfrm>
            <a:off x="1335024" y="3133683"/>
            <a:ext cx="3499526" cy="706797"/>
          </a:xfrm>
          <a:custGeom>
            <a:avLst/>
            <a:gdLst>
              <a:gd name="connsiteX0" fmla="*/ 0 w 3008376"/>
              <a:gd name="connsiteY0" fmla="*/ 0 h 475488"/>
              <a:gd name="connsiteX1" fmla="*/ 54864 w 3008376"/>
              <a:gd name="connsiteY1" fmla="*/ 9144 h 475488"/>
              <a:gd name="connsiteX2" fmla="*/ 146304 w 3008376"/>
              <a:gd name="connsiteY2" fmla="*/ 27432 h 475488"/>
              <a:gd name="connsiteX3" fmla="*/ 173736 w 3008376"/>
              <a:gd name="connsiteY3" fmla="*/ 45720 h 475488"/>
              <a:gd name="connsiteX4" fmla="*/ 219456 w 3008376"/>
              <a:gd name="connsiteY4" fmla="*/ 128016 h 475488"/>
              <a:gd name="connsiteX5" fmla="*/ 237744 w 3008376"/>
              <a:gd name="connsiteY5" fmla="*/ 210312 h 475488"/>
              <a:gd name="connsiteX6" fmla="*/ 246888 w 3008376"/>
              <a:gd name="connsiteY6" fmla="*/ 265176 h 475488"/>
              <a:gd name="connsiteX7" fmla="*/ 265176 w 3008376"/>
              <a:gd name="connsiteY7" fmla="*/ 338328 h 475488"/>
              <a:gd name="connsiteX8" fmla="*/ 310896 w 3008376"/>
              <a:gd name="connsiteY8" fmla="*/ 393192 h 475488"/>
              <a:gd name="connsiteX9" fmla="*/ 365760 w 3008376"/>
              <a:gd name="connsiteY9" fmla="*/ 420624 h 475488"/>
              <a:gd name="connsiteX10" fmla="*/ 493776 w 3008376"/>
              <a:gd name="connsiteY10" fmla="*/ 402336 h 475488"/>
              <a:gd name="connsiteX11" fmla="*/ 521208 w 3008376"/>
              <a:gd name="connsiteY11" fmla="*/ 384048 h 475488"/>
              <a:gd name="connsiteX12" fmla="*/ 539496 w 3008376"/>
              <a:gd name="connsiteY12" fmla="*/ 356616 h 475488"/>
              <a:gd name="connsiteX13" fmla="*/ 621792 w 3008376"/>
              <a:gd name="connsiteY13" fmla="*/ 338328 h 475488"/>
              <a:gd name="connsiteX14" fmla="*/ 694944 w 3008376"/>
              <a:gd name="connsiteY14" fmla="*/ 320040 h 475488"/>
              <a:gd name="connsiteX15" fmla="*/ 804672 w 3008376"/>
              <a:gd name="connsiteY15" fmla="*/ 347472 h 475488"/>
              <a:gd name="connsiteX16" fmla="*/ 841248 w 3008376"/>
              <a:gd name="connsiteY16" fmla="*/ 402336 h 475488"/>
              <a:gd name="connsiteX17" fmla="*/ 859536 w 3008376"/>
              <a:gd name="connsiteY17" fmla="*/ 429768 h 475488"/>
              <a:gd name="connsiteX18" fmla="*/ 914400 w 3008376"/>
              <a:gd name="connsiteY18" fmla="*/ 466344 h 475488"/>
              <a:gd name="connsiteX19" fmla="*/ 960120 w 3008376"/>
              <a:gd name="connsiteY19" fmla="*/ 448056 h 475488"/>
              <a:gd name="connsiteX20" fmla="*/ 1143000 w 3008376"/>
              <a:gd name="connsiteY20" fmla="*/ 438912 h 475488"/>
              <a:gd name="connsiteX21" fmla="*/ 1170432 w 3008376"/>
              <a:gd name="connsiteY21" fmla="*/ 429768 h 475488"/>
              <a:gd name="connsiteX22" fmla="*/ 1197864 w 3008376"/>
              <a:gd name="connsiteY22" fmla="*/ 411480 h 475488"/>
              <a:gd name="connsiteX23" fmla="*/ 1234440 w 3008376"/>
              <a:gd name="connsiteY23" fmla="*/ 356616 h 475488"/>
              <a:gd name="connsiteX24" fmla="*/ 1325880 w 3008376"/>
              <a:gd name="connsiteY24" fmla="*/ 320040 h 475488"/>
              <a:gd name="connsiteX25" fmla="*/ 1481328 w 3008376"/>
              <a:gd name="connsiteY25" fmla="*/ 329184 h 475488"/>
              <a:gd name="connsiteX26" fmla="*/ 1527048 w 3008376"/>
              <a:gd name="connsiteY26" fmla="*/ 374904 h 475488"/>
              <a:gd name="connsiteX27" fmla="*/ 1572768 w 3008376"/>
              <a:gd name="connsiteY27" fmla="*/ 384048 h 475488"/>
              <a:gd name="connsiteX28" fmla="*/ 1600200 w 3008376"/>
              <a:gd name="connsiteY28" fmla="*/ 411480 h 475488"/>
              <a:gd name="connsiteX29" fmla="*/ 1627632 w 3008376"/>
              <a:gd name="connsiteY29" fmla="*/ 420624 h 475488"/>
              <a:gd name="connsiteX30" fmla="*/ 1682496 w 3008376"/>
              <a:gd name="connsiteY30" fmla="*/ 457200 h 475488"/>
              <a:gd name="connsiteX31" fmla="*/ 1709928 w 3008376"/>
              <a:gd name="connsiteY31" fmla="*/ 475488 h 475488"/>
              <a:gd name="connsiteX32" fmla="*/ 1773936 w 3008376"/>
              <a:gd name="connsiteY32" fmla="*/ 466344 h 475488"/>
              <a:gd name="connsiteX33" fmla="*/ 1828800 w 3008376"/>
              <a:gd name="connsiteY33" fmla="*/ 429768 h 475488"/>
              <a:gd name="connsiteX34" fmla="*/ 1874520 w 3008376"/>
              <a:gd name="connsiteY34" fmla="*/ 384048 h 475488"/>
              <a:gd name="connsiteX35" fmla="*/ 1901952 w 3008376"/>
              <a:gd name="connsiteY35" fmla="*/ 356616 h 475488"/>
              <a:gd name="connsiteX36" fmla="*/ 1929384 w 3008376"/>
              <a:gd name="connsiteY36" fmla="*/ 347472 h 475488"/>
              <a:gd name="connsiteX37" fmla="*/ 1956816 w 3008376"/>
              <a:gd name="connsiteY37" fmla="*/ 329184 h 475488"/>
              <a:gd name="connsiteX38" fmla="*/ 2039112 w 3008376"/>
              <a:gd name="connsiteY38" fmla="*/ 301752 h 475488"/>
              <a:gd name="connsiteX39" fmla="*/ 2066544 w 3008376"/>
              <a:gd name="connsiteY39" fmla="*/ 292608 h 475488"/>
              <a:gd name="connsiteX40" fmla="*/ 2121408 w 3008376"/>
              <a:gd name="connsiteY40" fmla="*/ 320040 h 475488"/>
              <a:gd name="connsiteX41" fmla="*/ 2203704 w 3008376"/>
              <a:gd name="connsiteY41" fmla="*/ 384048 h 475488"/>
              <a:gd name="connsiteX42" fmla="*/ 2258568 w 3008376"/>
              <a:gd name="connsiteY42" fmla="*/ 402336 h 475488"/>
              <a:gd name="connsiteX43" fmla="*/ 2286000 w 3008376"/>
              <a:gd name="connsiteY43" fmla="*/ 411480 h 475488"/>
              <a:gd name="connsiteX44" fmla="*/ 2331720 w 3008376"/>
              <a:gd name="connsiteY44" fmla="*/ 420624 h 475488"/>
              <a:gd name="connsiteX45" fmla="*/ 2368296 w 3008376"/>
              <a:gd name="connsiteY45" fmla="*/ 411480 h 475488"/>
              <a:gd name="connsiteX46" fmla="*/ 2404872 w 3008376"/>
              <a:gd name="connsiteY46" fmla="*/ 356616 h 475488"/>
              <a:gd name="connsiteX47" fmla="*/ 2432304 w 3008376"/>
              <a:gd name="connsiteY47" fmla="*/ 329184 h 475488"/>
              <a:gd name="connsiteX48" fmla="*/ 2450592 w 3008376"/>
              <a:gd name="connsiteY48" fmla="*/ 301752 h 475488"/>
              <a:gd name="connsiteX49" fmla="*/ 2478024 w 3008376"/>
              <a:gd name="connsiteY49" fmla="*/ 292608 h 475488"/>
              <a:gd name="connsiteX50" fmla="*/ 2505456 w 3008376"/>
              <a:gd name="connsiteY50" fmla="*/ 274320 h 475488"/>
              <a:gd name="connsiteX51" fmla="*/ 2642616 w 3008376"/>
              <a:gd name="connsiteY51" fmla="*/ 256032 h 475488"/>
              <a:gd name="connsiteX52" fmla="*/ 2734056 w 3008376"/>
              <a:gd name="connsiteY52" fmla="*/ 265176 h 475488"/>
              <a:gd name="connsiteX53" fmla="*/ 2761488 w 3008376"/>
              <a:gd name="connsiteY53" fmla="*/ 274320 h 475488"/>
              <a:gd name="connsiteX54" fmla="*/ 2816352 w 3008376"/>
              <a:gd name="connsiteY54" fmla="*/ 283464 h 475488"/>
              <a:gd name="connsiteX55" fmla="*/ 2926080 w 3008376"/>
              <a:gd name="connsiteY55" fmla="*/ 274320 h 475488"/>
              <a:gd name="connsiteX56" fmla="*/ 2962656 w 3008376"/>
              <a:gd name="connsiteY56" fmla="*/ 219456 h 475488"/>
              <a:gd name="connsiteX57" fmla="*/ 3008376 w 3008376"/>
              <a:gd name="connsiteY57" fmla="*/ 192024 h 47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3008376" h="475488">
                <a:moveTo>
                  <a:pt x="0" y="0"/>
                </a:moveTo>
                <a:lnTo>
                  <a:pt x="54864" y="9144"/>
                </a:lnTo>
                <a:cubicBezTo>
                  <a:pt x="79201" y="12888"/>
                  <a:pt x="120434" y="14497"/>
                  <a:pt x="146304" y="27432"/>
                </a:cubicBezTo>
                <a:cubicBezTo>
                  <a:pt x="156134" y="32347"/>
                  <a:pt x="164592" y="39624"/>
                  <a:pt x="173736" y="45720"/>
                </a:cubicBezTo>
                <a:cubicBezTo>
                  <a:pt x="206483" y="94841"/>
                  <a:pt x="207385" y="85768"/>
                  <a:pt x="219456" y="128016"/>
                </a:cubicBezTo>
                <a:cubicBezTo>
                  <a:pt x="226794" y="153700"/>
                  <a:pt x="233030" y="184385"/>
                  <a:pt x="237744" y="210312"/>
                </a:cubicBezTo>
                <a:cubicBezTo>
                  <a:pt x="241061" y="228553"/>
                  <a:pt x="243571" y="246935"/>
                  <a:pt x="246888" y="265176"/>
                </a:cubicBezTo>
                <a:cubicBezTo>
                  <a:pt x="249869" y="281572"/>
                  <a:pt x="256112" y="320199"/>
                  <a:pt x="265176" y="338328"/>
                </a:cubicBezTo>
                <a:cubicBezTo>
                  <a:pt x="275451" y="358879"/>
                  <a:pt x="293562" y="378747"/>
                  <a:pt x="310896" y="393192"/>
                </a:cubicBezTo>
                <a:cubicBezTo>
                  <a:pt x="334531" y="412887"/>
                  <a:pt x="338267" y="411460"/>
                  <a:pt x="365760" y="420624"/>
                </a:cubicBezTo>
                <a:cubicBezTo>
                  <a:pt x="391458" y="418288"/>
                  <a:pt x="458593" y="419927"/>
                  <a:pt x="493776" y="402336"/>
                </a:cubicBezTo>
                <a:cubicBezTo>
                  <a:pt x="503606" y="397421"/>
                  <a:pt x="512064" y="390144"/>
                  <a:pt x="521208" y="384048"/>
                </a:cubicBezTo>
                <a:cubicBezTo>
                  <a:pt x="527304" y="374904"/>
                  <a:pt x="530352" y="362712"/>
                  <a:pt x="539496" y="356616"/>
                </a:cubicBezTo>
                <a:cubicBezTo>
                  <a:pt x="545088" y="352888"/>
                  <a:pt x="620713" y="338577"/>
                  <a:pt x="621792" y="338328"/>
                </a:cubicBezTo>
                <a:cubicBezTo>
                  <a:pt x="646283" y="332676"/>
                  <a:pt x="694944" y="320040"/>
                  <a:pt x="694944" y="320040"/>
                </a:cubicBezTo>
                <a:cubicBezTo>
                  <a:pt x="729744" y="323907"/>
                  <a:pt x="777535" y="316458"/>
                  <a:pt x="804672" y="347472"/>
                </a:cubicBezTo>
                <a:cubicBezTo>
                  <a:pt x="819146" y="364013"/>
                  <a:pt x="829056" y="384048"/>
                  <a:pt x="841248" y="402336"/>
                </a:cubicBezTo>
                <a:cubicBezTo>
                  <a:pt x="847344" y="411480"/>
                  <a:pt x="850392" y="423672"/>
                  <a:pt x="859536" y="429768"/>
                </a:cubicBezTo>
                <a:lnTo>
                  <a:pt x="914400" y="466344"/>
                </a:lnTo>
                <a:cubicBezTo>
                  <a:pt x="929640" y="460248"/>
                  <a:pt x="943823" y="450012"/>
                  <a:pt x="960120" y="448056"/>
                </a:cubicBezTo>
                <a:cubicBezTo>
                  <a:pt x="1020721" y="440784"/>
                  <a:pt x="1082193" y="444200"/>
                  <a:pt x="1143000" y="438912"/>
                </a:cubicBezTo>
                <a:cubicBezTo>
                  <a:pt x="1152602" y="438077"/>
                  <a:pt x="1161811" y="434079"/>
                  <a:pt x="1170432" y="429768"/>
                </a:cubicBezTo>
                <a:cubicBezTo>
                  <a:pt x="1180262" y="424853"/>
                  <a:pt x="1188720" y="417576"/>
                  <a:pt x="1197864" y="411480"/>
                </a:cubicBezTo>
                <a:lnTo>
                  <a:pt x="1234440" y="356616"/>
                </a:lnTo>
                <a:cubicBezTo>
                  <a:pt x="1266359" y="308737"/>
                  <a:pt x="1241823" y="330547"/>
                  <a:pt x="1325880" y="320040"/>
                </a:cubicBezTo>
                <a:cubicBezTo>
                  <a:pt x="1377696" y="323088"/>
                  <a:pt x="1429997" y="321484"/>
                  <a:pt x="1481328" y="329184"/>
                </a:cubicBezTo>
                <a:cubicBezTo>
                  <a:pt x="1526790" y="336003"/>
                  <a:pt x="1493778" y="355893"/>
                  <a:pt x="1527048" y="374904"/>
                </a:cubicBezTo>
                <a:cubicBezTo>
                  <a:pt x="1540542" y="382615"/>
                  <a:pt x="1557528" y="381000"/>
                  <a:pt x="1572768" y="384048"/>
                </a:cubicBezTo>
                <a:cubicBezTo>
                  <a:pt x="1581912" y="393192"/>
                  <a:pt x="1589440" y="404307"/>
                  <a:pt x="1600200" y="411480"/>
                </a:cubicBezTo>
                <a:cubicBezTo>
                  <a:pt x="1608220" y="416827"/>
                  <a:pt x="1619206" y="415943"/>
                  <a:pt x="1627632" y="420624"/>
                </a:cubicBezTo>
                <a:cubicBezTo>
                  <a:pt x="1646845" y="431298"/>
                  <a:pt x="1664208" y="445008"/>
                  <a:pt x="1682496" y="457200"/>
                </a:cubicBezTo>
                <a:lnTo>
                  <a:pt x="1709928" y="475488"/>
                </a:lnTo>
                <a:cubicBezTo>
                  <a:pt x="1731264" y="472440"/>
                  <a:pt x="1753820" y="474081"/>
                  <a:pt x="1773936" y="466344"/>
                </a:cubicBezTo>
                <a:cubicBezTo>
                  <a:pt x="1794450" y="458454"/>
                  <a:pt x="1828800" y="429768"/>
                  <a:pt x="1828800" y="429768"/>
                </a:cubicBezTo>
                <a:cubicBezTo>
                  <a:pt x="1862328" y="379476"/>
                  <a:pt x="1828800" y="422148"/>
                  <a:pt x="1874520" y="384048"/>
                </a:cubicBezTo>
                <a:cubicBezTo>
                  <a:pt x="1884454" y="375769"/>
                  <a:pt x="1891192" y="363789"/>
                  <a:pt x="1901952" y="356616"/>
                </a:cubicBezTo>
                <a:cubicBezTo>
                  <a:pt x="1909972" y="351269"/>
                  <a:pt x="1920763" y="351783"/>
                  <a:pt x="1929384" y="347472"/>
                </a:cubicBezTo>
                <a:cubicBezTo>
                  <a:pt x="1939214" y="342557"/>
                  <a:pt x="1946773" y="333647"/>
                  <a:pt x="1956816" y="329184"/>
                </a:cubicBezTo>
                <a:lnTo>
                  <a:pt x="2039112" y="301752"/>
                </a:lnTo>
                <a:lnTo>
                  <a:pt x="2066544" y="292608"/>
                </a:lnTo>
                <a:cubicBezTo>
                  <a:pt x="2094037" y="301772"/>
                  <a:pt x="2097773" y="300345"/>
                  <a:pt x="2121408" y="320040"/>
                </a:cubicBezTo>
                <a:cubicBezTo>
                  <a:pt x="2152967" y="346339"/>
                  <a:pt x="2157482" y="368641"/>
                  <a:pt x="2203704" y="384048"/>
                </a:cubicBezTo>
                <a:lnTo>
                  <a:pt x="2258568" y="402336"/>
                </a:lnTo>
                <a:cubicBezTo>
                  <a:pt x="2267712" y="405384"/>
                  <a:pt x="2276549" y="409590"/>
                  <a:pt x="2286000" y="411480"/>
                </a:cubicBezTo>
                <a:lnTo>
                  <a:pt x="2331720" y="420624"/>
                </a:lnTo>
                <a:cubicBezTo>
                  <a:pt x="2343912" y="417576"/>
                  <a:pt x="2358838" y="419756"/>
                  <a:pt x="2368296" y="411480"/>
                </a:cubicBezTo>
                <a:cubicBezTo>
                  <a:pt x="2384837" y="397006"/>
                  <a:pt x="2389330" y="372158"/>
                  <a:pt x="2404872" y="356616"/>
                </a:cubicBezTo>
                <a:cubicBezTo>
                  <a:pt x="2414016" y="347472"/>
                  <a:pt x="2424025" y="339118"/>
                  <a:pt x="2432304" y="329184"/>
                </a:cubicBezTo>
                <a:cubicBezTo>
                  <a:pt x="2439339" y="320741"/>
                  <a:pt x="2442010" y="308617"/>
                  <a:pt x="2450592" y="301752"/>
                </a:cubicBezTo>
                <a:cubicBezTo>
                  <a:pt x="2458118" y="295731"/>
                  <a:pt x="2469403" y="296919"/>
                  <a:pt x="2478024" y="292608"/>
                </a:cubicBezTo>
                <a:cubicBezTo>
                  <a:pt x="2487854" y="287693"/>
                  <a:pt x="2495626" y="279235"/>
                  <a:pt x="2505456" y="274320"/>
                </a:cubicBezTo>
                <a:cubicBezTo>
                  <a:pt x="2542807" y="255645"/>
                  <a:pt x="2618101" y="258075"/>
                  <a:pt x="2642616" y="256032"/>
                </a:cubicBezTo>
                <a:cubicBezTo>
                  <a:pt x="2673096" y="259080"/>
                  <a:pt x="2703780" y="260518"/>
                  <a:pt x="2734056" y="265176"/>
                </a:cubicBezTo>
                <a:cubicBezTo>
                  <a:pt x="2743583" y="266642"/>
                  <a:pt x="2752079" y="272229"/>
                  <a:pt x="2761488" y="274320"/>
                </a:cubicBezTo>
                <a:cubicBezTo>
                  <a:pt x="2779587" y="278342"/>
                  <a:pt x="2798064" y="280416"/>
                  <a:pt x="2816352" y="283464"/>
                </a:cubicBezTo>
                <a:cubicBezTo>
                  <a:pt x="2852928" y="280416"/>
                  <a:pt x="2892454" y="289031"/>
                  <a:pt x="2926080" y="274320"/>
                </a:cubicBezTo>
                <a:cubicBezTo>
                  <a:pt x="2946217" y="265510"/>
                  <a:pt x="2944368" y="231648"/>
                  <a:pt x="2962656" y="219456"/>
                </a:cubicBezTo>
                <a:cubicBezTo>
                  <a:pt x="2995759" y="197387"/>
                  <a:pt x="2980258" y="206083"/>
                  <a:pt x="3008376" y="192024"/>
                </a:cubicBezTo>
              </a:path>
            </a:pathLst>
          </a:custGeom>
          <a:noFill/>
          <a:ln>
            <a:solidFill>
              <a:srgbClr val="FF7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0C3CFA13-4DC3-6AE9-7A3E-7CECDD3D94D4}"/>
              </a:ext>
            </a:extLst>
          </p:cNvPr>
          <p:cNvSpPr txBox="1"/>
          <p:nvPr/>
        </p:nvSpPr>
        <p:spPr>
          <a:xfrm>
            <a:off x="469028" y="3352424"/>
            <a:ext cx="1653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Terrestrial operator </a:t>
            </a:r>
          </a:p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B362AC30-62B7-32AE-B651-A036F6366223}"/>
              </a:ext>
            </a:extLst>
          </p:cNvPr>
          <p:cNvSpPr txBox="1"/>
          <p:nvPr/>
        </p:nvSpPr>
        <p:spPr>
          <a:xfrm>
            <a:off x="6854438" y="2613911"/>
            <a:ext cx="1410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93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direct-to-device link</a:t>
            </a:r>
          </a:p>
        </p:txBody>
      </p:sp>
      <p:pic>
        <p:nvPicPr>
          <p:cNvPr id="1043" name="Graphic 1042">
            <a:extLst>
              <a:ext uri="{FF2B5EF4-FFF2-40B4-BE49-F238E27FC236}">
                <a16:creationId xmlns:a16="http://schemas.microsoft.com/office/drawing/2014/main" id="{79F9DBB9-639E-5E73-E726-ACF0A2C1374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flipH="1">
            <a:off x="6764100" y="3851354"/>
            <a:ext cx="1301550" cy="449345"/>
          </a:xfrm>
          <a:prstGeom prst="rect">
            <a:avLst/>
          </a:prstGeom>
        </p:spPr>
      </p:pic>
      <p:cxnSp>
        <p:nvCxnSpPr>
          <p:cNvPr id="1048" name="Straight Arrow Connector 1047">
            <a:extLst>
              <a:ext uri="{FF2B5EF4-FFF2-40B4-BE49-F238E27FC236}">
                <a16:creationId xmlns:a16="http://schemas.microsoft.com/office/drawing/2014/main" id="{EF7CAE9F-BAE6-8B9C-15D7-108DF3E7D3F4}"/>
              </a:ext>
            </a:extLst>
          </p:cNvPr>
          <p:cNvCxnSpPr>
            <a:cxnSpLocks/>
          </p:cNvCxnSpPr>
          <p:nvPr/>
        </p:nvCxnSpPr>
        <p:spPr>
          <a:xfrm>
            <a:off x="6046880" y="1639989"/>
            <a:ext cx="1345417" cy="2188787"/>
          </a:xfrm>
          <a:prstGeom prst="straightConnector1">
            <a:avLst/>
          </a:prstGeom>
          <a:ln w="12700">
            <a:solidFill>
              <a:srgbClr val="FF9300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6" name="Title 3">
            <a:extLst>
              <a:ext uri="{FF2B5EF4-FFF2-40B4-BE49-F238E27FC236}">
                <a16:creationId xmlns:a16="http://schemas.microsoft.com/office/drawing/2014/main" id="{78FA3B98-778D-609D-AB2E-FFB8A43E0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25" y="214951"/>
            <a:ext cx="8378456" cy="600300"/>
          </a:xfrm>
        </p:spPr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Proposed Joint satellite and terrestrial networks 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JointNets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28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5" name="Text Placeholder 1034">
            <a:extLst>
              <a:ext uri="{FF2B5EF4-FFF2-40B4-BE49-F238E27FC236}">
                <a16:creationId xmlns:a16="http://schemas.microsoft.com/office/drawing/2014/main" id="{E72E3E6D-06D7-E295-A85F-8E2AE6F55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028" y="839987"/>
            <a:ext cx="4955759" cy="3329047"/>
          </a:xfrm>
        </p:spPr>
        <p:txBody>
          <a:bodyPr/>
          <a:lstStyle/>
          <a:p>
            <a:r>
              <a:rPr lang="en-US" sz="1600" dirty="0"/>
              <a:t>Avoid fiber backhaul and join satellite ground stations and 5G base stations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454F82-988F-155B-A618-18926E8635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EE1425F-0E00-BD79-9F9A-277C7FBBAFA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 rot="2600383" flipH="1">
            <a:off x="5654978" y="953342"/>
            <a:ext cx="582362" cy="5763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296BB2F-5A1F-D750-B73E-74A235B56DA0}"/>
              </a:ext>
            </a:extLst>
          </p:cNvPr>
          <p:cNvSpPr txBox="1"/>
          <p:nvPr/>
        </p:nvSpPr>
        <p:spPr>
          <a:xfrm>
            <a:off x="5549071" y="884354"/>
            <a:ext cx="806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</a:t>
            </a:r>
          </a:p>
        </p:txBody>
      </p:sp>
      <p:pic>
        <p:nvPicPr>
          <p:cNvPr id="16" name="Picture 15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F5ED859F-5C49-16E1-EC72-F167D4B94F7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6737848" y="1109257"/>
            <a:ext cx="303027" cy="30302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25F926BC-493D-B178-F91A-2A11F15F5CE6}"/>
              </a:ext>
            </a:extLst>
          </p:cNvPr>
          <p:cNvSpPr txBox="1"/>
          <p:nvPr/>
        </p:nvSpPr>
        <p:spPr>
          <a:xfrm>
            <a:off x="7114430" y="1149538"/>
            <a:ext cx="1519282" cy="215444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Ubiquitous coverage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EB92954-7D23-4F10-FE27-40AECBBC1AF8}"/>
              </a:ext>
            </a:extLst>
          </p:cNvPr>
          <p:cNvSpPr txBox="1"/>
          <p:nvPr/>
        </p:nvSpPr>
        <p:spPr>
          <a:xfrm>
            <a:off x="4274245" y="3545040"/>
            <a:ext cx="1417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Ground station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0BEC95D-CA3E-873F-AAA3-4AB8EB027162}"/>
              </a:ext>
            </a:extLst>
          </p:cNvPr>
          <p:cNvCxnSpPr>
            <a:cxnSpLocks/>
          </p:cNvCxnSpPr>
          <p:nvPr/>
        </p:nvCxnSpPr>
        <p:spPr>
          <a:xfrm flipV="1">
            <a:off x="3277352" y="1613248"/>
            <a:ext cx="2565861" cy="1469735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9280E79-71F6-53FA-C063-137F8EAA20E3}"/>
              </a:ext>
            </a:extLst>
          </p:cNvPr>
          <p:cNvSpPr txBox="1"/>
          <p:nvPr/>
        </p:nvSpPr>
        <p:spPr>
          <a:xfrm>
            <a:off x="7114431" y="1551698"/>
            <a:ext cx="1519282" cy="215444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Wireless backhaul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A5D3154-1127-F94D-6762-F90A03466C6A}"/>
              </a:ext>
            </a:extLst>
          </p:cNvPr>
          <p:cNvSpPr txBox="1"/>
          <p:nvPr/>
        </p:nvSpPr>
        <p:spPr>
          <a:xfrm>
            <a:off x="7128079" y="1933952"/>
            <a:ext cx="1294913" cy="215444"/>
          </a:xfrm>
          <a:prstGeom prst="rect">
            <a:avLst/>
          </a:prstGeom>
          <a:noFill/>
          <a:ln w="28575">
            <a:noFill/>
          </a:ln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Scalable</a:t>
            </a:r>
          </a:p>
        </p:txBody>
      </p:sp>
      <p:pic>
        <p:nvPicPr>
          <p:cNvPr id="59" name="Picture 58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11B1A4D2-A297-3D7C-05A8-A640E92D733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6739873" y="1479988"/>
            <a:ext cx="303027" cy="303027"/>
          </a:xfrm>
          <a:prstGeom prst="rect">
            <a:avLst/>
          </a:prstGeom>
        </p:spPr>
      </p:pic>
      <p:pic>
        <p:nvPicPr>
          <p:cNvPr id="60" name="Picture 59" descr="A green circle with a black tick in it&#10;&#10;Description automatically generated">
            <a:extLst>
              <a:ext uri="{FF2B5EF4-FFF2-40B4-BE49-F238E27FC236}">
                <a16:creationId xmlns:a16="http://schemas.microsoft.com/office/drawing/2014/main" id="{BE6DB428-5746-86D6-A3F7-553C71F89D9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6737848" y="1891085"/>
            <a:ext cx="303027" cy="303027"/>
          </a:xfrm>
          <a:prstGeom prst="rect">
            <a:avLst/>
          </a:prstGeom>
        </p:spPr>
      </p:pic>
      <p:sp>
        <p:nvSpPr>
          <p:cNvPr id="1028" name="TextBox 1027">
            <a:extLst>
              <a:ext uri="{FF2B5EF4-FFF2-40B4-BE49-F238E27FC236}">
                <a16:creationId xmlns:a16="http://schemas.microsoft.com/office/drawing/2014/main" id="{F04090FD-663D-B08E-64C8-5F65B98EA58E}"/>
              </a:ext>
            </a:extLst>
          </p:cNvPr>
          <p:cNvSpPr txBox="1"/>
          <p:nvPr/>
        </p:nvSpPr>
        <p:spPr>
          <a:xfrm>
            <a:off x="4796654" y="4440909"/>
            <a:ext cx="3882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93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enabled coverage</a:t>
            </a:r>
          </a:p>
        </p:txBody>
      </p:sp>
      <p:cxnSp>
        <p:nvCxnSpPr>
          <p:cNvPr id="1029" name="Straight Arrow Connector 1028">
            <a:extLst>
              <a:ext uri="{FF2B5EF4-FFF2-40B4-BE49-F238E27FC236}">
                <a16:creationId xmlns:a16="http://schemas.microsoft.com/office/drawing/2014/main" id="{D0E0A269-D434-5FE9-D5B7-3854C72D2853}"/>
              </a:ext>
            </a:extLst>
          </p:cNvPr>
          <p:cNvCxnSpPr>
            <a:cxnSpLocks/>
          </p:cNvCxnSpPr>
          <p:nvPr/>
        </p:nvCxnSpPr>
        <p:spPr>
          <a:xfrm flipH="1" flipV="1">
            <a:off x="978621" y="2471302"/>
            <a:ext cx="2066237" cy="611681"/>
          </a:xfrm>
          <a:prstGeom prst="straightConnector1">
            <a:avLst/>
          </a:prstGeom>
          <a:ln w="28575" cap="flat" cmpd="sng" algn="ctr">
            <a:solidFill>
              <a:schemeClr val="accent6">
                <a:lumMod val="75000"/>
              </a:schemeClr>
            </a:solidFill>
            <a:prstDash val="sys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30" name="Rounded Rectangular Callout 1029">
            <a:extLst>
              <a:ext uri="{FF2B5EF4-FFF2-40B4-BE49-F238E27FC236}">
                <a16:creationId xmlns:a16="http://schemas.microsoft.com/office/drawing/2014/main" id="{AFF8183D-E3A7-444D-471C-6EB39A8F2FF0}"/>
              </a:ext>
            </a:extLst>
          </p:cNvPr>
          <p:cNvSpPr/>
          <p:nvPr/>
        </p:nvSpPr>
        <p:spPr>
          <a:xfrm>
            <a:off x="1142339" y="1783015"/>
            <a:ext cx="2821905" cy="710162"/>
          </a:xfrm>
          <a:prstGeom prst="wedgeRoundRectCallout">
            <a:avLst>
              <a:gd name="adj1" fmla="val -24463"/>
              <a:gd name="adj2" fmla="val 72498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err="1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JointNets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High speed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mmWave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 Backhaul link between satellite ground station and 5G base station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FB722BA-E726-2DD4-ABE3-CFA8DE88D20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425801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9.87654E-7 L -0.20799 0.02315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99" y="114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19753E-6 L -0.21319 0.00895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60" y="4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" grpId="0" animBg="1"/>
      <p:bldP spid="55" grpId="0"/>
      <p:bldP spid="57" grpId="0"/>
      <p:bldP spid="58" grpId="0"/>
      <p:bldP spid="103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2047126-E48C-B0D7-2403-DBF1408232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/>
          <a:stretch/>
        </p:blipFill>
        <p:spPr bwMode="auto">
          <a:xfrm>
            <a:off x="3266474" y="1606196"/>
            <a:ext cx="4727769" cy="295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5" name="Picture 13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DB08CEA-61CD-5B40-4335-B0EB0EEB54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6762305" y="3539292"/>
            <a:ext cx="514195" cy="610242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9E36F546-82FE-511F-F15F-95CDB6C6CC18}"/>
              </a:ext>
            </a:extLst>
          </p:cNvPr>
          <p:cNvSpPr txBox="1"/>
          <p:nvPr/>
        </p:nvSpPr>
        <p:spPr>
          <a:xfrm>
            <a:off x="6523559" y="4068720"/>
            <a:ext cx="1470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Ground station</a:t>
            </a:r>
          </a:p>
        </p:txBody>
      </p:sp>
      <p:pic>
        <p:nvPicPr>
          <p:cNvPr id="121" name="Picture 12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A425542-A1D2-CCB0-3BCB-D3ACD5F4AB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 rot="2700000" flipH="1">
            <a:off x="7441950" y="1219087"/>
            <a:ext cx="582362" cy="576310"/>
          </a:xfrm>
          <a:prstGeom prst="rect">
            <a:avLst/>
          </a:prstGeom>
        </p:spPr>
      </p:pic>
      <p:sp>
        <p:nvSpPr>
          <p:cNvPr id="151" name="TextBox 150">
            <a:extLst>
              <a:ext uri="{FF2B5EF4-FFF2-40B4-BE49-F238E27FC236}">
                <a16:creationId xmlns:a16="http://schemas.microsoft.com/office/drawing/2014/main" id="{FC817BE8-195A-452A-79E0-2A0BBE61AAAB}"/>
              </a:ext>
            </a:extLst>
          </p:cNvPr>
          <p:cNvSpPr txBox="1"/>
          <p:nvPr/>
        </p:nvSpPr>
        <p:spPr>
          <a:xfrm>
            <a:off x="7329815" y="1171250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CACBAB8-6B3B-6471-00B5-35C8CD32E243}"/>
              </a:ext>
            </a:extLst>
          </p:cNvPr>
          <p:cNvSpPr txBox="1"/>
          <p:nvPr/>
        </p:nvSpPr>
        <p:spPr>
          <a:xfrm rot="3688672">
            <a:off x="7693762" y="2507175"/>
            <a:ext cx="14106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Direct to device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07C9CF3-C7EF-7990-9038-BA1358FE3DCB}"/>
              </a:ext>
            </a:extLst>
          </p:cNvPr>
          <p:cNvCxnSpPr>
            <a:cxnSpLocks/>
          </p:cNvCxnSpPr>
          <p:nvPr/>
        </p:nvCxnSpPr>
        <p:spPr>
          <a:xfrm flipH="1" flipV="1">
            <a:off x="7783033" y="1863687"/>
            <a:ext cx="900658" cy="1672522"/>
          </a:xfrm>
          <a:prstGeom prst="straightConnector1">
            <a:avLst/>
          </a:prstGeom>
          <a:ln w="15875" cap="flat" cmpd="sng" algn="ctr">
            <a:solidFill>
              <a:schemeClr val="tx1">
                <a:lumMod val="85000"/>
                <a:lumOff val="15000"/>
              </a:schemeClr>
            </a:solidFill>
            <a:prstDash val="sys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3B673F58-7153-55B0-F88F-6897E66D216F}"/>
              </a:ext>
            </a:extLst>
          </p:cNvPr>
          <p:cNvSpPr/>
          <p:nvPr/>
        </p:nvSpPr>
        <p:spPr>
          <a:xfrm>
            <a:off x="4886860" y="2064866"/>
            <a:ext cx="68657" cy="1398385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86" name="Rectangle: Rounded Corners 310">
            <a:extLst>
              <a:ext uri="{FF2B5EF4-FFF2-40B4-BE49-F238E27FC236}">
                <a16:creationId xmlns:a16="http://schemas.microsoft.com/office/drawing/2014/main" id="{F58A49E9-79C6-7039-2941-641ABEEA9C04}"/>
              </a:ext>
            </a:extLst>
          </p:cNvPr>
          <p:cNvSpPr/>
          <p:nvPr/>
        </p:nvSpPr>
        <p:spPr>
          <a:xfrm>
            <a:off x="4774426" y="2159321"/>
            <a:ext cx="293526" cy="394058"/>
          </a:xfrm>
          <a:prstGeom prst="round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4BDB230-FF56-D482-C3FE-68C5958AAB0B}"/>
              </a:ext>
            </a:extLst>
          </p:cNvPr>
          <p:cNvGrpSpPr/>
          <p:nvPr/>
        </p:nvGrpSpPr>
        <p:grpSpPr>
          <a:xfrm>
            <a:off x="4800097" y="2236865"/>
            <a:ext cx="242183" cy="238971"/>
            <a:chOff x="8004371" y="3722117"/>
            <a:chExt cx="215113" cy="217065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54832C-080D-1C12-8E46-01C48B687F4C}"/>
                </a:ext>
              </a:extLst>
            </p:cNvPr>
            <p:cNvSpPr/>
            <p:nvPr/>
          </p:nvSpPr>
          <p:spPr>
            <a:xfrm>
              <a:off x="8004371" y="3722117"/>
              <a:ext cx="215113" cy="217065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3CE636C-1CE1-F80E-8E09-B06533BF0E78}"/>
                </a:ext>
              </a:extLst>
            </p:cNvPr>
            <p:cNvGrpSpPr/>
            <p:nvPr/>
          </p:nvGrpSpPr>
          <p:grpSpPr>
            <a:xfrm>
              <a:off x="8023480" y="3743071"/>
              <a:ext cx="177545" cy="177695"/>
              <a:chOff x="8317435" y="4010288"/>
              <a:chExt cx="182249" cy="182403"/>
            </a:xfrm>
          </p:grpSpPr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EB43DE99-B9C9-CD8C-2339-A8900032872F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44131376-3935-BD3D-D59D-2228F66E5D5D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0986577D-409B-5FDE-D19F-82F2CF278E55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3B28663F-92DF-7E9F-AE58-C3C944013710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FE5C14C6-5325-E14D-63BF-21CA9FB675A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F5E9BE96-3E0E-F5D6-7E80-3D57849EEF1D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F73F65FF-2E0A-A444-402E-20C6E6C5AE8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18CE7DB9-73A8-8F86-BEFF-2F6DBA02C2A7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3EF18ACD-DB8A-FF1A-8708-434E3ACCA6DC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C7520DBE-D475-676A-5628-EF9A0B0049AE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445E44A-93C2-6B0E-0DE6-BF21D5F2A11F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9170FCB3-06B4-894A-F5C9-F1584864C572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9799342F-83EF-3040-C532-7BC4C74CCF0C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B6289DAE-6FEA-B79A-9A41-A1DE8A8F76A9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82C987DD-614D-9E77-DD3F-D1A4E415D00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E434A11D-BFA9-BE82-3615-0D17519EAB3E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560ED00E-99C1-AEE8-8B88-C8B1AC1011B9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277AE7E6-7AC8-8604-3224-2EBEE0EEB93C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1DE26405-38BB-4DDB-9A0E-D09907E9548F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76661965-D558-615A-6D7E-DBE93ECB4679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A3145B7-D485-96B9-FE96-957562D95ADA}"/>
              </a:ext>
            </a:extLst>
          </p:cNvPr>
          <p:cNvSpPr txBox="1"/>
          <p:nvPr/>
        </p:nvSpPr>
        <p:spPr>
          <a:xfrm>
            <a:off x="3238227" y="3874513"/>
            <a:ext cx="1182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User within 5G coverage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9AE4FE-1493-BEB8-54B0-B2B20E4AB60C}"/>
              </a:ext>
            </a:extLst>
          </p:cNvPr>
          <p:cNvSpPr txBox="1"/>
          <p:nvPr/>
        </p:nvSpPr>
        <p:spPr>
          <a:xfrm>
            <a:off x="4245250" y="3502580"/>
            <a:ext cx="1316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</a:t>
            </a:r>
          </a:p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station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F86ADF-3719-74C3-B7BA-BD1DF77ED36E}"/>
              </a:ext>
            </a:extLst>
          </p:cNvPr>
          <p:cNvGrpSpPr/>
          <p:nvPr/>
        </p:nvGrpSpPr>
        <p:grpSpPr>
          <a:xfrm>
            <a:off x="3625198" y="3543923"/>
            <a:ext cx="218514" cy="330590"/>
            <a:chOff x="3296350" y="2513629"/>
            <a:chExt cx="222998" cy="447295"/>
          </a:xfrm>
        </p:grpSpPr>
        <p:sp>
          <p:nvSpPr>
            <p:cNvPr id="21" name="Rectangle: Rounded Corners 524">
              <a:extLst>
                <a:ext uri="{FF2B5EF4-FFF2-40B4-BE49-F238E27FC236}">
                  <a16:creationId xmlns:a16="http://schemas.microsoft.com/office/drawing/2014/main" id="{98802152-07B3-50D7-D902-5E795CAE253C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chemeClr val="accent6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22" name="Rectangle: Rounded Corners 525">
              <a:extLst>
                <a:ext uri="{FF2B5EF4-FFF2-40B4-BE49-F238E27FC236}">
                  <a16:creationId xmlns:a16="http://schemas.microsoft.com/office/drawing/2014/main" id="{A9300932-DBA5-2029-DC4A-8E49EB163300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8934902-96F5-4F39-7F00-E2AB206E8279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E588C93-99C4-B14E-549E-E188B34D438D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D75133FE-7B0E-2FF3-A98F-5AE4E9EE7332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DB9D21B5-4593-3E1F-6288-C1F40B957AAB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31121B33-EDF7-3E77-AC62-D4C407BD59BF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61662C3C-F80A-F691-D5B9-89F836990E30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28CD1CD-5A1B-1609-754B-0D8DB778F1FE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4DF5DC6-046F-E3CA-24CA-1FF1CE6E820E}"/>
              </a:ext>
            </a:extLst>
          </p:cNvPr>
          <p:cNvGrpSpPr/>
          <p:nvPr/>
        </p:nvGrpSpPr>
        <p:grpSpPr>
          <a:xfrm>
            <a:off x="8347157" y="3569412"/>
            <a:ext cx="796843" cy="841907"/>
            <a:chOff x="8347157" y="3662176"/>
            <a:chExt cx="796843" cy="8419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7788CB-A645-4E1F-5E43-49CC975BBA08}"/>
                </a:ext>
              </a:extLst>
            </p:cNvPr>
            <p:cNvSpPr txBox="1"/>
            <p:nvPr/>
          </p:nvSpPr>
          <p:spPr>
            <a:xfrm>
              <a:off x="8347157" y="3980863"/>
              <a:ext cx="7968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Remote user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9629379-A1FD-3C85-12F7-E4D4A4A93AC2}"/>
                </a:ext>
              </a:extLst>
            </p:cNvPr>
            <p:cNvGrpSpPr/>
            <p:nvPr/>
          </p:nvGrpSpPr>
          <p:grpSpPr>
            <a:xfrm>
              <a:off x="8604544" y="3662176"/>
              <a:ext cx="218514" cy="330590"/>
              <a:chOff x="3296350" y="2513629"/>
              <a:chExt cx="222998" cy="447295"/>
            </a:xfrm>
          </p:grpSpPr>
          <p:sp>
            <p:nvSpPr>
              <p:cNvPr id="30" name="Rectangle: Rounded Corners 524">
                <a:extLst>
                  <a:ext uri="{FF2B5EF4-FFF2-40B4-BE49-F238E27FC236}">
                    <a16:creationId xmlns:a16="http://schemas.microsoft.com/office/drawing/2014/main" id="{E5A3A283-D8DA-BE94-5CA9-72D8B0F007A1}"/>
                  </a:ext>
                </a:extLst>
              </p:cNvPr>
              <p:cNvSpPr/>
              <p:nvPr/>
            </p:nvSpPr>
            <p:spPr>
              <a:xfrm>
                <a:off x="3296350" y="2582605"/>
                <a:ext cx="222998" cy="378319"/>
              </a:xfrm>
              <a:prstGeom prst="roundRect">
                <a:avLst/>
              </a:prstGeom>
              <a:solidFill>
                <a:srgbClr val="FF93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1" name="Rectangle: Rounded Corners 525">
                <a:extLst>
                  <a:ext uri="{FF2B5EF4-FFF2-40B4-BE49-F238E27FC236}">
                    <a16:creationId xmlns:a16="http://schemas.microsoft.com/office/drawing/2014/main" id="{11F37D25-140B-4CFF-E64B-60E44436FC23}"/>
                  </a:ext>
                </a:extLst>
              </p:cNvPr>
              <p:cNvSpPr/>
              <p:nvPr/>
            </p:nvSpPr>
            <p:spPr>
              <a:xfrm flipH="1">
                <a:off x="3296350" y="2513629"/>
                <a:ext cx="45719" cy="111406"/>
              </a:xfrm>
              <a:prstGeom prst="round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FC243C9-E09F-B410-7622-8D643552EFA6}"/>
                  </a:ext>
                </a:extLst>
              </p:cNvPr>
              <p:cNvGrpSpPr/>
              <p:nvPr/>
            </p:nvGrpSpPr>
            <p:grpSpPr>
              <a:xfrm>
                <a:off x="3319209" y="2637698"/>
                <a:ext cx="166371" cy="169493"/>
                <a:chOff x="5010149" y="1257987"/>
                <a:chExt cx="647013" cy="647013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B62CCBF8-4F31-33B4-1615-80AC181383DD}"/>
                    </a:ext>
                  </a:extLst>
                </p:cNvPr>
                <p:cNvSpPr/>
                <p:nvPr/>
              </p:nvSpPr>
              <p:spPr>
                <a:xfrm>
                  <a:off x="5010149" y="1257987"/>
                  <a:ext cx="647013" cy="647013"/>
                </a:xfrm>
                <a:prstGeom prst="rect">
                  <a:avLst/>
                </a:prstGeom>
                <a:solidFill>
                  <a:sysClr val="window" lastClr="FFFFFF"/>
                </a:solidFill>
                <a:ln w="31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C00C1271-0D20-0A96-18F2-DBA1F6CC78FD}"/>
                    </a:ext>
                  </a:extLst>
                </p:cNvPr>
                <p:cNvGrpSpPr/>
                <p:nvPr/>
              </p:nvGrpSpPr>
              <p:grpSpPr>
                <a:xfrm>
                  <a:off x="5090531" y="1344971"/>
                  <a:ext cx="492322" cy="483829"/>
                  <a:chOff x="4509972" y="821055"/>
                  <a:chExt cx="110490" cy="108584"/>
                </a:xfrm>
              </p:grpSpPr>
              <p:sp>
                <p:nvSpPr>
                  <p:cNvPr id="35" name="Rectangle 34">
                    <a:extLst>
                      <a:ext uri="{FF2B5EF4-FFF2-40B4-BE49-F238E27FC236}">
                        <a16:creationId xmlns:a16="http://schemas.microsoft.com/office/drawing/2014/main" id="{59C980DC-F8D5-E55E-E745-BE7851201EA9}"/>
                      </a:ext>
                    </a:extLst>
                  </p:cNvPr>
                  <p:cNvSpPr/>
                  <p:nvPr/>
                </p:nvSpPr>
                <p:spPr>
                  <a:xfrm>
                    <a:off x="450997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9835A549-A04F-593C-7477-E82A99201C48}"/>
                      </a:ext>
                    </a:extLst>
                  </p:cNvPr>
                  <p:cNvSpPr/>
                  <p:nvPr/>
                </p:nvSpPr>
                <p:spPr>
                  <a:xfrm>
                    <a:off x="4574743" y="821055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7A6FD165-8A6F-37CC-5D4B-8BD48AFD6857}"/>
                      </a:ext>
                    </a:extLst>
                  </p:cNvPr>
                  <p:cNvSpPr/>
                  <p:nvPr/>
                </p:nvSpPr>
                <p:spPr>
                  <a:xfrm>
                    <a:off x="457474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71BF4AF1-0BDF-4A5F-6A1A-A4B110A7F0F4}"/>
                      </a:ext>
                    </a:extLst>
                  </p:cNvPr>
                  <p:cNvSpPr/>
                  <p:nvPr/>
                </p:nvSpPr>
                <p:spPr>
                  <a:xfrm>
                    <a:off x="4509972" y="883920"/>
                    <a:ext cx="45719" cy="45719"/>
                  </a:xfrm>
                  <a:prstGeom prst="rect">
                    <a:avLst/>
                  </a:prstGeom>
                  <a:solidFill>
                    <a:sysClr val="windowText" lastClr="000000"/>
                  </a:solidFill>
                  <a:ln w="3175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FEB04848-3E56-F639-5430-870944AFC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177" y="149561"/>
            <a:ext cx="8230827" cy="690161"/>
          </a:xfrm>
        </p:spPr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Two requirements for </a:t>
            </a:r>
            <a:r>
              <a:rPr lang="en-US" sz="28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JointNets</a:t>
            </a:r>
            <a:endParaRPr lang="en-US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AFC286-57F2-4F44-B112-449A63A176FC}"/>
              </a:ext>
            </a:extLst>
          </p:cNvPr>
          <p:cNvSpPr txBox="1"/>
          <p:nvPr/>
        </p:nvSpPr>
        <p:spPr>
          <a:xfrm>
            <a:off x="3998342" y="4437189"/>
            <a:ext cx="2450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coverage area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9167EC-1E2B-621F-7F44-873C0A537DC9}"/>
              </a:ext>
            </a:extLst>
          </p:cNvPr>
          <p:cNvCxnSpPr>
            <a:cxnSpLocks/>
          </p:cNvCxnSpPr>
          <p:nvPr/>
        </p:nvCxnSpPr>
        <p:spPr>
          <a:xfrm flipV="1">
            <a:off x="3238227" y="4390401"/>
            <a:ext cx="4756015" cy="40595"/>
          </a:xfrm>
          <a:prstGeom prst="line">
            <a:avLst/>
          </a:prstGeom>
          <a:ln w="1016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7BD2F9-C74A-528E-68C0-5B3F2D4FC0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04B4E9-956D-10B6-B7C5-3AB03A58EA40}"/>
              </a:ext>
            </a:extLst>
          </p:cNvPr>
          <p:cNvSpPr/>
          <p:nvPr/>
        </p:nvSpPr>
        <p:spPr>
          <a:xfrm>
            <a:off x="3220956" y="1224415"/>
            <a:ext cx="5877188" cy="3520551"/>
          </a:xfrm>
          <a:prstGeom prst="rect">
            <a:avLst/>
          </a:prstGeom>
          <a:solidFill>
            <a:schemeClr val="bg1">
              <a:alpha val="4960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3C397550-ACBF-8BAB-4495-13E28B3F8F7D}"/>
              </a:ext>
            </a:extLst>
          </p:cNvPr>
          <p:cNvSpPr txBox="1"/>
          <p:nvPr/>
        </p:nvSpPr>
        <p:spPr>
          <a:xfrm rot="18702417">
            <a:off x="3667219" y="2734977"/>
            <a:ext cx="94287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Link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7029B6E-C7D0-8105-7D9B-768E8B02D8CD}"/>
              </a:ext>
            </a:extLst>
          </p:cNvPr>
          <p:cNvCxnSpPr>
            <a:cxnSpLocks/>
          </p:cNvCxnSpPr>
          <p:nvPr/>
        </p:nvCxnSpPr>
        <p:spPr>
          <a:xfrm flipV="1">
            <a:off x="3730957" y="2443455"/>
            <a:ext cx="986520" cy="1101233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sys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80F3541F-FD50-BC70-8076-81EC24E63332}"/>
              </a:ext>
            </a:extLst>
          </p:cNvPr>
          <p:cNvCxnSpPr>
            <a:cxnSpLocks/>
            <a:stCxn id="135" idx="0"/>
          </p:cNvCxnSpPr>
          <p:nvPr/>
        </p:nvCxnSpPr>
        <p:spPr>
          <a:xfrm flipV="1">
            <a:off x="7019402" y="1863687"/>
            <a:ext cx="657305" cy="1675605"/>
          </a:xfrm>
          <a:prstGeom prst="straightConnector1">
            <a:avLst/>
          </a:prstGeom>
          <a:ln w="25400" cap="flat" cmpd="sng" algn="ctr">
            <a:solidFill>
              <a:schemeClr val="accent1"/>
            </a:solidFill>
            <a:prstDash val="sys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8414BE63-8C05-C4FF-D873-73EECDA7CC15}"/>
              </a:ext>
            </a:extLst>
          </p:cNvPr>
          <p:cNvSpPr txBox="1"/>
          <p:nvPr/>
        </p:nvSpPr>
        <p:spPr>
          <a:xfrm rot="17515603">
            <a:off x="6547065" y="2526443"/>
            <a:ext cx="123694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Link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27938E4-A2EF-C945-C15C-F86BB926C12E}"/>
              </a:ext>
            </a:extLst>
          </p:cNvPr>
          <p:cNvCxnSpPr>
            <a:cxnSpLocks/>
          </p:cNvCxnSpPr>
          <p:nvPr/>
        </p:nvCxnSpPr>
        <p:spPr>
          <a:xfrm flipH="1" flipV="1">
            <a:off x="5079035" y="2384143"/>
            <a:ext cx="1770167" cy="1218947"/>
          </a:xfrm>
          <a:prstGeom prst="straightConnector1">
            <a:avLst/>
          </a:prstGeom>
          <a:ln w="31750" cap="flat" cmpd="sng" algn="ctr">
            <a:solidFill>
              <a:srgbClr val="00B050"/>
            </a:solidFill>
            <a:prstDash val="sys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BD823E3A-0EC5-F215-DD71-7864F8F8D39F}"/>
              </a:ext>
            </a:extLst>
          </p:cNvPr>
          <p:cNvSpPr txBox="1"/>
          <p:nvPr/>
        </p:nvSpPr>
        <p:spPr>
          <a:xfrm>
            <a:off x="5297048" y="2146224"/>
            <a:ext cx="182438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High speed wireless </a:t>
            </a:r>
          </a:p>
          <a:p>
            <a:pPr algn="ctr"/>
            <a:r>
              <a:rPr lang="en-US" b="1" dirty="0" err="1">
                <a:solidFill>
                  <a:srgbClr val="00B05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mmWave</a:t>
            </a:r>
            <a:r>
              <a:rPr lang="en-US" b="1" dirty="0">
                <a:solidFill>
                  <a:srgbClr val="00B05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 backhaul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25112AC-7D12-D1C7-7004-B5B8FA043147}"/>
              </a:ext>
            </a:extLst>
          </p:cNvPr>
          <p:cNvSpPr/>
          <p:nvPr/>
        </p:nvSpPr>
        <p:spPr>
          <a:xfrm>
            <a:off x="627943" y="1199119"/>
            <a:ext cx="2593013" cy="53854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Enable Backhaul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228D9F0-3348-F001-3086-52AE2E7F7DB8}"/>
              </a:ext>
            </a:extLst>
          </p:cNvPr>
          <p:cNvSpPr/>
          <p:nvPr/>
        </p:nvSpPr>
        <p:spPr>
          <a:xfrm>
            <a:off x="627943" y="1737668"/>
            <a:ext cx="2580417" cy="93283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Enable wireless backhaul and join satellite and terrestrial networks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4997129-C8BF-0BC7-F429-6EB5816A9D27}"/>
              </a:ext>
            </a:extLst>
          </p:cNvPr>
          <p:cNvSpPr/>
          <p:nvPr/>
        </p:nvSpPr>
        <p:spPr>
          <a:xfrm>
            <a:off x="627943" y="2948978"/>
            <a:ext cx="2593013" cy="538549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Enable coexistence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F19595E-4F04-6DFE-F510-A70729EFF1F4}"/>
              </a:ext>
            </a:extLst>
          </p:cNvPr>
          <p:cNvSpPr/>
          <p:nvPr/>
        </p:nvSpPr>
        <p:spPr>
          <a:xfrm>
            <a:off x="627943" y="3487527"/>
            <a:ext cx="2593013" cy="93283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Both networks should operate without affecting each other, even when they are nearby and using the same frequency bands.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DE5DD35-ED52-C504-1527-A590FAF77FA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983967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2047126-E48C-B0D7-2403-DBF1408232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29046"/>
          <a:stretch/>
        </p:blipFill>
        <p:spPr bwMode="auto">
          <a:xfrm>
            <a:off x="3266474" y="1719260"/>
            <a:ext cx="4727769" cy="295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3C397550-ACBF-8BAB-4495-13E28B3F8F7D}"/>
              </a:ext>
            </a:extLst>
          </p:cNvPr>
          <p:cNvSpPr txBox="1"/>
          <p:nvPr/>
        </p:nvSpPr>
        <p:spPr>
          <a:xfrm rot="18639633">
            <a:off x="3667219" y="2784243"/>
            <a:ext cx="94287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Link</a:t>
            </a:r>
          </a:p>
        </p:txBody>
      </p:sp>
      <p:pic>
        <p:nvPicPr>
          <p:cNvPr id="135" name="Picture 13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DB08CEA-61CD-5B40-4335-B0EB0EEB54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6762305" y="3652356"/>
            <a:ext cx="514195" cy="610242"/>
          </a:xfrm>
          <a:prstGeom prst="rect">
            <a:avLst/>
          </a:prstGeom>
        </p:spPr>
      </p:pic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27938E4-A2EF-C945-C15C-F86BB926C12E}"/>
              </a:ext>
            </a:extLst>
          </p:cNvPr>
          <p:cNvCxnSpPr>
            <a:cxnSpLocks/>
          </p:cNvCxnSpPr>
          <p:nvPr/>
        </p:nvCxnSpPr>
        <p:spPr>
          <a:xfrm flipH="1" flipV="1">
            <a:off x="5102316" y="2548866"/>
            <a:ext cx="1735844" cy="1161950"/>
          </a:xfrm>
          <a:prstGeom prst="straightConnector1">
            <a:avLst/>
          </a:prstGeom>
          <a:ln w="31750" cap="flat" cmpd="sng" algn="ctr">
            <a:solidFill>
              <a:schemeClr val="tx1"/>
            </a:solidFill>
            <a:prstDash val="sysDot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BD823E3A-0EC5-F215-DD71-7864F8F8D39F}"/>
              </a:ext>
            </a:extLst>
          </p:cNvPr>
          <p:cNvSpPr txBox="1"/>
          <p:nvPr/>
        </p:nvSpPr>
        <p:spPr>
          <a:xfrm>
            <a:off x="5229941" y="3348185"/>
            <a:ext cx="1596824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High speed wireless </a:t>
            </a:r>
          </a:p>
          <a:p>
            <a:pPr algn="ctr"/>
            <a:r>
              <a:rPr lang="en-US" err="1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mmWave</a:t>
            </a:r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 backhaul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7029B6E-C7D0-8105-7D9B-768E8B02D8CD}"/>
              </a:ext>
            </a:extLst>
          </p:cNvPr>
          <p:cNvCxnSpPr>
            <a:cxnSpLocks/>
          </p:cNvCxnSpPr>
          <p:nvPr/>
        </p:nvCxnSpPr>
        <p:spPr>
          <a:xfrm flipV="1">
            <a:off x="3730957" y="2492721"/>
            <a:ext cx="986520" cy="1101233"/>
          </a:xfrm>
          <a:prstGeom prst="straightConnector1">
            <a:avLst/>
          </a:prstGeom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ys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9E36F546-82FE-511F-F15F-95CDB6C6CC18}"/>
              </a:ext>
            </a:extLst>
          </p:cNvPr>
          <p:cNvSpPr txBox="1"/>
          <p:nvPr/>
        </p:nvSpPr>
        <p:spPr>
          <a:xfrm>
            <a:off x="6523559" y="4181784"/>
            <a:ext cx="1389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Ground station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80F3541F-FD50-BC70-8076-81EC24E63332}"/>
              </a:ext>
            </a:extLst>
          </p:cNvPr>
          <p:cNvCxnSpPr>
            <a:cxnSpLocks/>
          </p:cNvCxnSpPr>
          <p:nvPr/>
        </p:nvCxnSpPr>
        <p:spPr>
          <a:xfrm flipH="1" flipV="1">
            <a:off x="6717939" y="1822894"/>
            <a:ext cx="179871" cy="1795784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ysDot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C0C6C88C-7995-03C8-0103-40093505339D}"/>
              </a:ext>
            </a:extLst>
          </p:cNvPr>
          <p:cNvGrpSpPr/>
          <p:nvPr/>
        </p:nvGrpSpPr>
        <p:grpSpPr>
          <a:xfrm>
            <a:off x="6353872" y="1141815"/>
            <a:ext cx="806631" cy="627173"/>
            <a:chOff x="5693859" y="1049525"/>
            <a:chExt cx="806631" cy="627173"/>
          </a:xfrm>
        </p:grpSpPr>
        <p:pic>
          <p:nvPicPr>
            <p:cNvPr id="121" name="Picture 120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CA425542-A1D2-CCB0-3BCB-D3ACD5F4A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 rot="2700000" flipH="1">
              <a:off x="5805994" y="1097362"/>
              <a:ext cx="582362" cy="576310"/>
            </a:xfrm>
            <a:prstGeom prst="rect">
              <a:avLst/>
            </a:prstGeom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C817BE8-195A-452A-79E0-2A0BBE61AAAB}"/>
                </a:ext>
              </a:extLst>
            </p:cNvPr>
            <p:cNvSpPr txBox="1"/>
            <p:nvPr/>
          </p:nvSpPr>
          <p:spPr>
            <a:xfrm>
              <a:off x="5693859" y="1049525"/>
              <a:ext cx="8066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rPr>
                <a:t>Satellite</a:t>
              </a:r>
            </a:p>
          </p:txBody>
        </p:sp>
      </p:grpSp>
      <p:sp>
        <p:nvSpPr>
          <p:cNvPr id="155" name="TextBox 154">
            <a:extLst>
              <a:ext uri="{FF2B5EF4-FFF2-40B4-BE49-F238E27FC236}">
                <a16:creationId xmlns:a16="http://schemas.microsoft.com/office/drawing/2014/main" id="{FCACBAB8-6B3B-6471-00B5-35C8CD32E243}"/>
              </a:ext>
            </a:extLst>
          </p:cNvPr>
          <p:cNvSpPr txBox="1"/>
          <p:nvPr/>
        </p:nvSpPr>
        <p:spPr>
          <a:xfrm rot="2637071">
            <a:off x="7081658" y="2344483"/>
            <a:ext cx="1459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Direct to device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07C9CF3-C7EF-7990-9038-BA1358FE3DCB}"/>
              </a:ext>
            </a:extLst>
          </p:cNvPr>
          <p:cNvCxnSpPr>
            <a:cxnSpLocks/>
          </p:cNvCxnSpPr>
          <p:nvPr/>
        </p:nvCxnSpPr>
        <p:spPr>
          <a:xfrm flipH="1" flipV="1">
            <a:off x="6865119" y="1822894"/>
            <a:ext cx="1818572" cy="1762581"/>
          </a:xfrm>
          <a:prstGeom prst="straightConnector1">
            <a:avLst/>
          </a:prstGeom>
          <a:ln w="15875" cap="flat" cmpd="sng" algn="ctr">
            <a:solidFill>
              <a:schemeClr val="tx1">
                <a:lumMod val="85000"/>
                <a:lumOff val="15000"/>
              </a:schemeClr>
            </a:solidFill>
            <a:prstDash val="sys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8414BE63-8C05-C4FF-D873-73EECDA7CC15}"/>
              </a:ext>
            </a:extLst>
          </p:cNvPr>
          <p:cNvSpPr txBox="1"/>
          <p:nvPr/>
        </p:nvSpPr>
        <p:spPr>
          <a:xfrm>
            <a:off x="6712135" y="2674316"/>
            <a:ext cx="1060579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</a:t>
            </a:r>
          </a:p>
          <a:p>
            <a:pPr algn="ctr"/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Uplink</a:t>
            </a:r>
            <a:b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</a:br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(desired)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3B673F58-7153-55B0-F88F-6897E66D216F}"/>
              </a:ext>
            </a:extLst>
          </p:cNvPr>
          <p:cNvSpPr/>
          <p:nvPr/>
        </p:nvSpPr>
        <p:spPr>
          <a:xfrm>
            <a:off x="4887834" y="2191421"/>
            <a:ext cx="68657" cy="1398385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86" name="Rectangle: Rounded Corners 310">
            <a:extLst>
              <a:ext uri="{FF2B5EF4-FFF2-40B4-BE49-F238E27FC236}">
                <a16:creationId xmlns:a16="http://schemas.microsoft.com/office/drawing/2014/main" id="{F58A49E9-79C6-7039-2941-641ABEEA9C04}"/>
              </a:ext>
            </a:extLst>
          </p:cNvPr>
          <p:cNvSpPr/>
          <p:nvPr/>
        </p:nvSpPr>
        <p:spPr>
          <a:xfrm>
            <a:off x="4775400" y="2285876"/>
            <a:ext cx="293526" cy="394058"/>
          </a:xfrm>
          <a:prstGeom prst="round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4BDB230-FF56-D482-C3FE-68C5958AAB0B}"/>
              </a:ext>
            </a:extLst>
          </p:cNvPr>
          <p:cNvGrpSpPr/>
          <p:nvPr/>
        </p:nvGrpSpPr>
        <p:grpSpPr>
          <a:xfrm>
            <a:off x="4801071" y="2358283"/>
            <a:ext cx="242183" cy="238971"/>
            <a:chOff x="8004371" y="3717451"/>
            <a:chExt cx="215113" cy="217065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54832C-080D-1C12-8E46-01C48B687F4C}"/>
                </a:ext>
              </a:extLst>
            </p:cNvPr>
            <p:cNvSpPr/>
            <p:nvPr/>
          </p:nvSpPr>
          <p:spPr>
            <a:xfrm>
              <a:off x="8004371" y="3717451"/>
              <a:ext cx="215113" cy="217065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3CE636C-1CE1-F80E-8E09-B06533BF0E78}"/>
                </a:ext>
              </a:extLst>
            </p:cNvPr>
            <p:cNvGrpSpPr/>
            <p:nvPr/>
          </p:nvGrpSpPr>
          <p:grpSpPr>
            <a:xfrm>
              <a:off x="8023480" y="3743071"/>
              <a:ext cx="177545" cy="177695"/>
              <a:chOff x="8317435" y="4010288"/>
              <a:chExt cx="182249" cy="182403"/>
            </a:xfrm>
          </p:grpSpPr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EB43DE99-B9C9-CD8C-2339-A8900032872F}"/>
                  </a:ext>
                </a:extLst>
              </p:cNvPr>
              <p:cNvGrpSpPr/>
              <p:nvPr/>
            </p:nvGrpSpPr>
            <p:grpSpPr>
              <a:xfrm>
                <a:off x="8317435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44131376-3935-BD3D-D59D-2228F66E5D5D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0986577D-409B-5FDE-D19F-82F2CF278E55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3B28663F-92DF-7E9F-AE58-C3C944013710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FE5C14C6-5325-E14D-63BF-21CA9FB675A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F5E9BE96-3E0E-F5D6-7E80-3D57849EEF1D}"/>
                  </a:ext>
                </a:extLst>
              </p:cNvPr>
              <p:cNvGrpSpPr/>
              <p:nvPr/>
            </p:nvGrpSpPr>
            <p:grpSpPr>
              <a:xfrm>
                <a:off x="8415437" y="4010288"/>
                <a:ext cx="84247" cy="84347"/>
                <a:chOff x="4509972" y="821055"/>
                <a:chExt cx="110490" cy="108584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F73F65FF-2E0A-A444-402E-20C6E6C5AE86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18CE7DB9-73A8-8F86-BEFF-2F6DBA02C2A7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3EF18ACD-DB8A-FF1A-8708-434E3ACCA6DC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C7520DBE-D475-676A-5628-EF9A0B0049AE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445E44A-93C2-6B0E-0DE6-BF21D5F2A11F}"/>
                  </a:ext>
                </a:extLst>
              </p:cNvPr>
              <p:cNvGrpSpPr/>
              <p:nvPr/>
            </p:nvGrpSpPr>
            <p:grpSpPr>
              <a:xfrm>
                <a:off x="8317435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9170FCB3-06B4-894A-F5C9-F1584864C572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9799342F-83EF-3040-C532-7BC4C74CCF0C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B6289DAE-6FEA-B79A-9A41-A1DE8A8F76A9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82C987DD-614D-9E77-DD3F-D1A4E415D007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E434A11D-BFA9-BE82-3615-0D17519EAB3E}"/>
                  </a:ext>
                </a:extLst>
              </p:cNvPr>
              <p:cNvGrpSpPr/>
              <p:nvPr/>
            </p:nvGrpSpPr>
            <p:grpSpPr>
              <a:xfrm>
                <a:off x="8415437" y="4108344"/>
                <a:ext cx="84247" cy="84347"/>
                <a:chOff x="4509972" y="821055"/>
                <a:chExt cx="110490" cy="108584"/>
              </a:xfrm>
            </p:grpSpPr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560ED00E-99C1-AEE8-8B88-C8B1AC1011B9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277AE7E6-7AC8-8604-3224-2EBEE0EEB93C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1DE26405-38BB-4DDB-9A0E-D09907E9548F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76661965-D558-615A-6D7E-DBE93ECB4679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E7788CB-A645-4E1F-5E43-49CC975BBA08}"/>
              </a:ext>
            </a:extLst>
          </p:cNvPr>
          <p:cNvSpPr txBox="1"/>
          <p:nvPr/>
        </p:nvSpPr>
        <p:spPr>
          <a:xfrm>
            <a:off x="8347157" y="3937365"/>
            <a:ext cx="7968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Remote user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145B7-D485-96B9-FE96-957562D95ADA}"/>
              </a:ext>
            </a:extLst>
          </p:cNvPr>
          <p:cNvSpPr txBox="1"/>
          <p:nvPr/>
        </p:nvSpPr>
        <p:spPr>
          <a:xfrm>
            <a:off x="3238227" y="3923779"/>
            <a:ext cx="1202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User within 5G coverage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9AE4FE-1493-BEB8-54B0-B2B20E4AB60C}"/>
              </a:ext>
            </a:extLst>
          </p:cNvPr>
          <p:cNvSpPr txBox="1"/>
          <p:nvPr/>
        </p:nvSpPr>
        <p:spPr>
          <a:xfrm>
            <a:off x="4334784" y="3551846"/>
            <a:ext cx="1226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</a:t>
            </a:r>
          </a:p>
          <a:p>
            <a:pPr algn="ctr"/>
            <a:r>
              <a:rPr lang="en-US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station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F86ADF-3719-74C3-B7BA-BD1DF77ED36E}"/>
              </a:ext>
            </a:extLst>
          </p:cNvPr>
          <p:cNvGrpSpPr/>
          <p:nvPr/>
        </p:nvGrpSpPr>
        <p:grpSpPr>
          <a:xfrm>
            <a:off x="3625198" y="3593189"/>
            <a:ext cx="218514" cy="330590"/>
            <a:chOff x="3296350" y="2513629"/>
            <a:chExt cx="222998" cy="447295"/>
          </a:xfrm>
        </p:grpSpPr>
        <p:sp>
          <p:nvSpPr>
            <p:cNvPr id="21" name="Rectangle: Rounded Corners 524">
              <a:extLst>
                <a:ext uri="{FF2B5EF4-FFF2-40B4-BE49-F238E27FC236}">
                  <a16:creationId xmlns:a16="http://schemas.microsoft.com/office/drawing/2014/main" id="{98802152-07B3-50D7-D902-5E795CAE253C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chemeClr val="accent6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22" name="Rectangle: Rounded Corners 525">
              <a:extLst>
                <a:ext uri="{FF2B5EF4-FFF2-40B4-BE49-F238E27FC236}">
                  <a16:creationId xmlns:a16="http://schemas.microsoft.com/office/drawing/2014/main" id="{A9300932-DBA5-2029-DC4A-8E49EB163300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8934902-96F5-4F39-7F00-E2AB206E8279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E588C93-99C4-B14E-549E-E188B34D438D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D75133FE-7B0E-2FF3-A98F-5AE4E9EE7332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DB9D21B5-4593-3E1F-6288-C1F40B957AAB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31121B33-EDF7-3E77-AC62-D4C407BD59BF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61662C3C-F80A-F691-D5B9-89F836990E30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28CD1CD-5A1B-1609-754B-0D8DB778F1FE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9629379-A1FD-3C85-12F7-E4D4A4A93AC2}"/>
              </a:ext>
            </a:extLst>
          </p:cNvPr>
          <p:cNvGrpSpPr/>
          <p:nvPr/>
        </p:nvGrpSpPr>
        <p:grpSpPr>
          <a:xfrm>
            <a:off x="8604544" y="3618678"/>
            <a:ext cx="218514" cy="330590"/>
            <a:chOff x="3296350" y="2513629"/>
            <a:chExt cx="222998" cy="447295"/>
          </a:xfrm>
        </p:grpSpPr>
        <p:sp>
          <p:nvSpPr>
            <p:cNvPr id="30" name="Rectangle: Rounded Corners 524">
              <a:extLst>
                <a:ext uri="{FF2B5EF4-FFF2-40B4-BE49-F238E27FC236}">
                  <a16:creationId xmlns:a16="http://schemas.microsoft.com/office/drawing/2014/main" id="{E5A3A283-D8DA-BE94-5CA9-72D8B0F007A1}"/>
                </a:ext>
              </a:extLst>
            </p:cNvPr>
            <p:cNvSpPr/>
            <p:nvPr/>
          </p:nvSpPr>
          <p:spPr>
            <a:xfrm>
              <a:off x="3296350" y="2582605"/>
              <a:ext cx="222998" cy="378319"/>
            </a:xfrm>
            <a:prstGeom prst="roundRect">
              <a:avLst/>
            </a:prstGeom>
            <a:solidFill>
              <a:srgbClr val="FF93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31" name="Rectangle: Rounded Corners 525">
              <a:extLst>
                <a:ext uri="{FF2B5EF4-FFF2-40B4-BE49-F238E27FC236}">
                  <a16:creationId xmlns:a16="http://schemas.microsoft.com/office/drawing/2014/main" id="{11F37D25-140B-4CFF-E64B-60E44436FC23}"/>
                </a:ext>
              </a:extLst>
            </p:cNvPr>
            <p:cNvSpPr/>
            <p:nvPr/>
          </p:nvSpPr>
          <p:spPr>
            <a:xfrm flipH="1">
              <a:off x="3296350" y="2513629"/>
              <a:ext cx="45719" cy="111406"/>
            </a:xfrm>
            <a:prstGeom prst="round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FC243C9-E09F-B410-7622-8D643552EFA6}"/>
                </a:ext>
              </a:extLst>
            </p:cNvPr>
            <p:cNvGrpSpPr/>
            <p:nvPr/>
          </p:nvGrpSpPr>
          <p:grpSpPr>
            <a:xfrm>
              <a:off x="3319209" y="2637698"/>
              <a:ext cx="166371" cy="169493"/>
              <a:chOff x="5010149" y="1257987"/>
              <a:chExt cx="647013" cy="647013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62CCBF8-4F31-33B4-1615-80AC181383DD}"/>
                  </a:ext>
                </a:extLst>
              </p:cNvPr>
              <p:cNvSpPr/>
              <p:nvPr/>
            </p:nvSpPr>
            <p:spPr>
              <a:xfrm>
                <a:off x="5010149" y="1257987"/>
                <a:ext cx="647013" cy="64701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C00C1271-0D20-0A96-18F2-DBA1F6CC78FD}"/>
                  </a:ext>
                </a:extLst>
              </p:cNvPr>
              <p:cNvGrpSpPr/>
              <p:nvPr/>
            </p:nvGrpSpPr>
            <p:grpSpPr>
              <a:xfrm>
                <a:off x="5090531" y="1344971"/>
                <a:ext cx="492322" cy="483829"/>
                <a:chOff x="4509972" y="821055"/>
                <a:chExt cx="110490" cy="108584"/>
              </a:xfrm>
            </p:grpSpPr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59C980DC-F8D5-E55E-E745-BE7851201EA9}"/>
                    </a:ext>
                  </a:extLst>
                </p:cNvPr>
                <p:cNvSpPr/>
                <p:nvPr/>
              </p:nvSpPr>
              <p:spPr>
                <a:xfrm>
                  <a:off x="450997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9835A549-A04F-593C-7477-E82A99201C48}"/>
                    </a:ext>
                  </a:extLst>
                </p:cNvPr>
                <p:cNvSpPr/>
                <p:nvPr/>
              </p:nvSpPr>
              <p:spPr>
                <a:xfrm>
                  <a:off x="4574743" y="821055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7A6FD165-8A6F-37CC-5D4B-8BD48AFD6857}"/>
                    </a:ext>
                  </a:extLst>
                </p:cNvPr>
                <p:cNvSpPr/>
                <p:nvPr/>
              </p:nvSpPr>
              <p:spPr>
                <a:xfrm>
                  <a:off x="457474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71BF4AF1-0BDF-4A5F-6A1A-A4B110A7F0F4}"/>
                    </a:ext>
                  </a:extLst>
                </p:cNvPr>
                <p:cNvSpPr/>
                <p:nvPr/>
              </p:nvSpPr>
              <p:spPr>
                <a:xfrm>
                  <a:off x="4509972" y="883920"/>
                  <a:ext cx="45719" cy="45719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31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FE87892-805F-8B1C-8ABE-181F405C9B28}"/>
              </a:ext>
            </a:extLst>
          </p:cNvPr>
          <p:cNvCxnSpPr>
            <a:cxnSpLocks/>
          </p:cNvCxnSpPr>
          <p:nvPr/>
        </p:nvCxnSpPr>
        <p:spPr>
          <a:xfrm flipH="1" flipV="1">
            <a:off x="5152192" y="2432683"/>
            <a:ext cx="1773865" cy="1201675"/>
          </a:xfrm>
          <a:prstGeom prst="straightConnector1">
            <a:avLst/>
          </a:prstGeom>
          <a:ln w="31750" cap="flat" cmpd="sng" algn="ctr">
            <a:solidFill>
              <a:srgbClr val="FF0000"/>
            </a:solidFill>
            <a:prstDash val="sysDot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Rounded Rectangular Callout 40">
            <a:extLst>
              <a:ext uri="{FF2B5EF4-FFF2-40B4-BE49-F238E27FC236}">
                <a16:creationId xmlns:a16="http://schemas.microsoft.com/office/drawing/2014/main" id="{21F6B3B1-8F74-F7CA-4E50-E1B586D78118}"/>
              </a:ext>
            </a:extLst>
          </p:cNvPr>
          <p:cNvSpPr/>
          <p:nvPr/>
        </p:nvSpPr>
        <p:spPr>
          <a:xfrm>
            <a:off x="3397359" y="1057854"/>
            <a:ext cx="2752428" cy="1016043"/>
          </a:xfrm>
          <a:prstGeom prst="wedgeRoundRectCallout">
            <a:avLst>
              <a:gd name="adj1" fmla="val 20368"/>
              <a:gd name="adj2" fmla="val 81041"/>
              <a:gd name="adj3" fmla="val 16667"/>
            </a:avLst>
          </a:prstGeom>
          <a:solidFill>
            <a:srgbClr val="FF7E79">
              <a:alpha val="50312"/>
            </a:srgbClr>
          </a:solidFill>
          <a:ln>
            <a:solidFill>
              <a:srgbClr val="C0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Ground station to satellite uplink transmission leakage towards 5G base station leading to co-channel interference 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D28FDB-3E70-932E-6E33-3BACD771B8EB}"/>
              </a:ext>
            </a:extLst>
          </p:cNvPr>
          <p:cNvSpPr txBox="1"/>
          <p:nvPr/>
        </p:nvSpPr>
        <p:spPr>
          <a:xfrm>
            <a:off x="5452104" y="2052859"/>
            <a:ext cx="1370580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Satellite </a:t>
            </a:r>
          </a:p>
          <a:p>
            <a:pPr algn="ctr"/>
            <a:r>
              <a:rPr lang="en-US">
                <a:solidFill>
                  <a:srgbClr val="FF00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Uplink leakage</a:t>
            </a:r>
            <a:br>
              <a:rPr lang="en-US">
                <a:solidFill>
                  <a:srgbClr val="FF00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</a:br>
            <a:r>
              <a:rPr lang="en-US">
                <a:solidFill>
                  <a:srgbClr val="FF0000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(undesired)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15371A-F65B-D123-76B9-478C56519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340" y="55945"/>
            <a:ext cx="7941904" cy="772687"/>
          </a:xfrm>
        </p:spPr>
        <p:txBody>
          <a:bodyPr/>
          <a:lstStyle/>
          <a:p>
            <a:r>
              <a:rPr lang="en-US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JointNets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challenge: Interference</a:t>
            </a:r>
            <a:endParaRPr lang="en-US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9D0A89B-D8BC-5E64-7166-3634C1332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849" y="930150"/>
            <a:ext cx="3119985" cy="4226373"/>
          </a:xfrm>
        </p:spPr>
        <p:txBody>
          <a:bodyPr/>
          <a:lstStyle/>
          <a:p>
            <a:pPr>
              <a:buClr>
                <a:srgbClr val="002060"/>
              </a:buClr>
              <a:buFont typeface="Wingdings" pitchFamily="2" charset="2"/>
              <a:buChar char="v"/>
            </a:pP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When a satellite ground station and a 5G base station are in proximity and use overlapping frequency bands, it can lead to interference issues</a:t>
            </a:r>
          </a:p>
          <a:p>
            <a:pPr>
              <a:buClr>
                <a:srgbClr val="002060"/>
              </a:buClr>
              <a:buFont typeface="Wingdings" pitchFamily="2" charset="2"/>
              <a:buChar char="v"/>
            </a:pP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Ground stations transmit uplink signals in the 27.5-30 GHz band with 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high transmit power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. Further, unlike GEO satellites, LEO satellites move rapidly, requiring frequent dish realignment and causing 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sidelobe leakage.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buClr>
                <a:srgbClr val="002060"/>
              </a:buClr>
              <a:buFont typeface="Wingdings" pitchFamily="2" charset="2"/>
              <a:buChar char="v"/>
            </a:pP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These can lead to significant interference at 5G base stations, resulting in poor signal-to-noise ratio (SNR) or link failures.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557BCB-C425-4555-B74D-1A526648A48D}"/>
              </a:ext>
            </a:extLst>
          </p:cNvPr>
          <p:cNvSpPr txBox="1"/>
          <p:nvPr/>
        </p:nvSpPr>
        <p:spPr>
          <a:xfrm>
            <a:off x="3266474" y="4476770"/>
            <a:ext cx="47277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t>5G base station coverage area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B528C94-E219-E877-7204-211C5D55A3DB}"/>
              </a:ext>
            </a:extLst>
          </p:cNvPr>
          <p:cNvCxnSpPr>
            <a:cxnSpLocks/>
          </p:cNvCxnSpPr>
          <p:nvPr/>
        </p:nvCxnSpPr>
        <p:spPr>
          <a:xfrm flipV="1">
            <a:off x="3266474" y="4470069"/>
            <a:ext cx="4756015" cy="40595"/>
          </a:xfrm>
          <a:prstGeom prst="line">
            <a:avLst/>
          </a:prstGeom>
          <a:ln w="1016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29379D-84CF-ADFA-6292-33E045E303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A6392B-1522-30C8-6BE8-B8BC60BB609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245578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77" grpId="0"/>
      <p:bldP spid="58" grpId="0"/>
      <p:bldP spid="41" grpId="0" animBg="1"/>
      <p:bldP spid="46" grpId="0"/>
      <p:bldP spid="11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0B426B0-BF6A-A27D-677A-1DF6F17D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Interference: </a:t>
            </a:r>
            <a:r>
              <a:rPr lang="en-US" sz="2400" i="1"/>
              <a:t>Co-channel and Adjacent channel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11B61D5-43D7-F5F7-B31A-5E0E3ED13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4408" y="1099542"/>
            <a:ext cx="4517722" cy="3369312"/>
          </a:xfrm>
        </p:spPr>
        <p:txBody>
          <a:bodyPr/>
          <a:lstStyle/>
          <a:p>
            <a:r>
              <a:rPr lang="en-US" sz="1600" dirty="0"/>
              <a:t>Co-channel Interference</a:t>
            </a:r>
          </a:p>
          <a:p>
            <a:pPr lvl="1"/>
            <a:r>
              <a:rPr lang="en-US" sz="1400" dirty="0"/>
              <a:t>When multiple sources transmit in overlapping frequency bands.</a:t>
            </a:r>
          </a:p>
          <a:p>
            <a:pPr lvl="1"/>
            <a:r>
              <a:rPr lang="en-US" sz="1400" dirty="0"/>
              <a:t>Interference power increases the noise floor, resulting in poor signal-to-noise ratio (SNR) or may cause link failure.</a:t>
            </a:r>
            <a:endParaRPr lang="en-US" sz="1600" dirty="0"/>
          </a:p>
          <a:p>
            <a:r>
              <a:rPr lang="en-US" sz="1600" dirty="0"/>
              <a:t>Adjacent channel interference</a:t>
            </a:r>
          </a:p>
          <a:p>
            <a:pPr lvl="1"/>
            <a:r>
              <a:rPr lang="en-US" sz="1400" dirty="0"/>
              <a:t>When there is a simultaneous transmission in the adjacent channel.</a:t>
            </a:r>
          </a:p>
          <a:p>
            <a:pPr lvl="1"/>
            <a:r>
              <a:rPr lang="en-US" sz="1400" dirty="0"/>
              <a:t>Adjacent channel interference increases dynamic range on the receiver, there by degrading step size and leading to increase in quantization noise.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04E369-E3D5-B7A6-BEBC-FC54D3360E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A46CB1F5-9F52-E4B2-8CE6-E14F3678D1D4}"/>
              </a:ext>
            </a:extLst>
          </p:cNvPr>
          <p:cNvGrpSpPr/>
          <p:nvPr/>
        </p:nvGrpSpPr>
        <p:grpSpPr>
          <a:xfrm>
            <a:off x="5301504" y="1172541"/>
            <a:ext cx="3078343" cy="1194317"/>
            <a:chOff x="4859361" y="988524"/>
            <a:chExt cx="3838212" cy="131152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D723832-D3CA-9E58-42C4-FCE394850E95}"/>
                </a:ext>
              </a:extLst>
            </p:cNvPr>
            <p:cNvSpPr/>
            <p:nvPr/>
          </p:nvSpPr>
          <p:spPr>
            <a:xfrm>
              <a:off x="5830529" y="1002526"/>
              <a:ext cx="1170038" cy="125885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690D7-4B73-77AA-532E-E6515E4968A7}"/>
                </a:ext>
              </a:extLst>
            </p:cNvPr>
            <p:cNvCxnSpPr/>
            <p:nvPr/>
          </p:nvCxnSpPr>
          <p:spPr>
            <a:xfrm>
              <a:off x="5830529" y="1002526"/>
              <a:ext cx="117003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294412F-1AA6-A042-81A7-7E39163744DF}"/>
                </a:ext>
              </a:extLst>
            </p:cNvPr>
            <p:cNvGrpSpPr/>
            <p:nvPr/>
          </p:nvGrpSpPr>
          <p:grpSpPr>
            <a:xfrm flipH="1">
              <a:off x="4870939" y="1976886"/>
              <a:ext cx="963561" cy="314870"/>
              <a:chOff x="6930559" y="1366622"/>
              <a:chExt cx="684351" cy="994739"/>
            </a:xfrm>
          </p:grpSpPr>
          <p:sp>
            <p:nvSpPr>
              <p:cNvPr id="33" name="Right Triangle 32">
                <a:extLst>
                  <a:ext uri="{FF2B5EF4-FFF2-40B4-BE49-F238E27FC236}">
                    <a16:creationId xmlns:a16="http://schemas.microsoft.com/office/drawing/2014/main" id="{C3AC149D-01EB-349F-3A03-2583ACAB703F}"/>
                  </a:ext>
                </a:extLst>
              </p:cNvPr>
              <p:cNvSpPr/>
              <p:nvPr/>
            </p:nvSpPr>
            <p:spPr>
              <a:xfrm>
                <a:off x="6930559" y="1379739"/>
                <a:ext cx="684351" cy="981622"/>
              </a:xfrm>
              <a:prstGeom prst="rtTriangl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3DCE990A-739A-E170-455D-042EF38E06E2}"/>
                  </a:ext>
                </a:extLst>
              </p:cNvPr>
              <p:cNvCxnSpPr>
                <a:cxnSpLocks/>
                <a:endCxn id="33" idx="4"/>
              </p:cNvCxnSpPr>
              <p:nvPr/>
            </p:nvCxnSpPr>
            <p:spPr>
              <a:xfrm>
                <a:off x="6933382" y="1366622"/>
                <a:ext cx="681528" cy="99473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Right Triangle 79">
              <a:extLst>
                <a:ext uri="{FF2B5EF4-FFF2-40B4-BE49-F238E27FC236}">
                  <a16:creationId xmlns:a16="http://schemas.microsoft.com/office/drawing/2014/main" id="{8F17CEA1-2A93-6244-CA06-21376F4B1B02}"/>
                </a:ext>
              </a:extLst>
            </p:cNvPr>
            <p:cNvSpPr/>
            <p:nvPr/>
          </p:nvSpPr>
          <p:spPr>
            <a:xfrm>
              <a:off x="7000181" y="1946405"/>
              <a:ext cx="963561" cy="319742"/>
            </a:xfrm>
            <a:prstGeom prst="rt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7D04B22C-55E1-5338-03DE-38B33DCB3C10}"/>
                </a:ext>
              </a:extLst>
            </p:cNvPr>
            <p:cNvCxnSpPr>
              <a:cxnSpLocks/>
            </p:cNvCxnSpPr>
            <p:nvPr/>
          </p:nvCxnSpPr>
          <p:spPr>
            <a:xfrm>
              <a:off x="7000567" y="988524"/>
              <a:ext cx="9447" cy="94980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460BC1D-4F46-6988-1971-77FAC09F7469}"/>
                </a:ext>
              </a:extLst>
            </p:cNvPr>
            <p:cNvCxnSpPr>
              <a:cxnSpLocks/>
            </p:cNvCxnSpPr>
            <p:nvPr/>
          </p:nvCxnSpPr>
          <p:spPr>
            <a:xfrm>
              <a:off x="5846090" y="999564"/>
              <a:ext cx="0" cy="97601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63246AD-D00F-5A3B-5267-41799E249B97}"/>
                </a:ext>
              </a:extLst>
            </p:cNvPr>
            <p:cNvCxnSpPr>
              <a:cxnSpLocks/>
            </p:cNvCxnSpPr>
            <p:nvPr/>
          </p:nvCxnSpPr>
          <p:spPr>
            <a:xfrm>
              <a:off x="7000567" y="1943415"/>
              <a:ext cx="963174" cy="33417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C502849-4427-2964-33B2-6394B4A53E5C}"/>
                </a:ext>
              </a:extLst>
            </p:cNvPr>
            <p:cNvCxnSpPr>
              <a:cxnSpLocks/>
            </p:cNvCxnSpPr>
            <p:nvPr/>
          </p:nvCxnSpPr>
          <p:spPr>
            <a:xfrm>
              <a:off x="4859361" y="2292826"/>
              <a:ext cx="3838212" cy="722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A451864D-6A7A-F970-F403-E2B4C5BB9EBC}"/>
              </a:ext>
            </a:extLst>
          </p:cNvPr>
          <p:cNvGrpSpPr/>
          <p:nvPr/>
        </p:nvGrpSpPr>
        <p:grpSpPr>
          <a:xfrm>
            <a:off x="5732549" y="854867"/>
            <a:ext cx="2165340" cy="1520499"/>
            <a:chOff x="2560175" y="2638845"/>
            <a:chExt cx="2165340" cy="1584815"/>
          </a:xfrm>
        </p:grpSpPr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D89401F1-24A5-CBD4-4CEC-E7CCBC7E5B7F}"/>
                </a:ext>
              </a:extLst>
            </p:cNvPr>
            <p:cNvSpPr/>
            <p:nvPr/>
          </p:nvSpPr>
          <p:spPr>
            <a:xfrm>
              <a:off x="3314979" y="2638845"/>
              <a:ext cx="449731" cy="1560758"/>
            </a:xfrm>
            <a:prstGeom prst="rect">
              <a:avLst/>
            </a:prstGeom>
            <a:solidFill>
              <a:srgbClr val="FF0000"/>
            </a:solidFill>
            <a:ln>
              <a:noFill/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46F9C95C-A84F-B5DA-D67C-98D608D7D6BE}"/>
                </a:ext>
              </a:extLst>
            </p:cNvPr>
            <p:cNvCxnSpPr/>
            <p:nvPr/>
          </p:nvCxnSpPr>
          <p:spPr>
            <a:xfrm>
              <a:off x="3314983" y="2648598"/>
              <a:ext cx="456534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59386436-0DBF-27D4-EE1E-630046FBFCBB}"/>
                </a:ext>
              </a:extLst>
            </p:cNvPr>
            <p:cNvGrpSpPr/>
            <p:nvPr/>
          </p:nvGrpSpPr>
          <p:grpSpPr>
            <a:xfrm flipH="1">
              <a:off x="2560175" y="3877306"/>
              <a:ext cx="764640" cy="316990"/>
              <a:chOff x="6924506" y="1336856"/>
              <a:chExt cx="690400" cy="959670"/>
            </a:xfrm>
            <a:solidFill>
              <a:srgbClr val="FF0000"/>
            </a:solidFill>
          </p:grpSpPr>
          <p:sp>
            <p:nvSpPr>
              <p:cNvPr id="167" name="Right Triangle 166">
                <a:extLst>
                  <a:ext uri="{FF2B5EF4-FFF2-40B4-BE49-F238E27FC236}">
                    <a16:creationId xmlns:a16="http://schemas.microsoft.com/office/drawing/2014/main" id="{0D32DF8A-26EE-E39E-A94B-55770FE9CD1B}"/>
                  </a:ext>
                </a:extLst>
              </p:cNvPr>
              <p:cNvSpPr/>
              <p:nvPr/>
            </p:nvSpPr>
            <p:spPr>
              <a:xfrm>
                <a:off x="6930555" y="1379742"/>
                <a:ext cx="684351" cy="91678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969E59AE-8B78-03F1-5914-6E536D936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24506" y="1336856"/>
                <a:ext cx="681523" cy="929906"/>
              </a:xfrm>
              <a:prstGeom prst="line">
                <a:avLst/>
              </a:prstGeom>
              <a:grpFill/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3" name="Right Triangle 162">
              <a:extLst>
                <a:ext uri="{FF2B5EF4-FFF2-40B4-BE49-F238E27FC236}">
                  <a16:creationId xmlns:a16="http://schemas.microsoft.com/office/drawing/2014/main" id="{809BCF34-7973-C5BD-C32E-A702E3EDD9A4}"/>
                </a:ext>
              </a:extLst>
            </p:cNvPr>
            <p:cNvSpPr/>
            <p:nvPr/>
          </p:nvSpPr>
          <p:spPr>
            <a:xfrm>
              <a:off x="3761578" y="3840894"/>
              <a:ext cx="866456" cy="353402"/>
            </a:xfrm>
            <a:prstGeom prst="rt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940FB158-8E4A-0681-439D-E7C9E24FC8A2}"/>
                </a:ext>
              </a:extLst>
            </p:cNvPr>
            <p:cNvCxnSpPr>
              <a:cxnSpLocks/>
            </p:cNvCxnSpPr>
            <p:nvPr/>
          </p:nvCxnSpPr>
          <p:spPr>
            <a:xfrm>
              <a:off x="3859059" y="3882939"/>
              <a:ext cx="866456" cy="34072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4F16AE8F-40BF-BD30-BB13-D486FB5C8ED9}"/>
                </a:ext>
              </a:extLst>
            </p:cNvPr>
            <p:cNvCxnSpPr>
              <a:cxnSpLocks/>
              <a:endCxn id="163" idx="0"/>
            </p:cNvCxnSpPr>
            <p:nvPr/>
          </p:nvCxnSpPr>
          <p:spPr>
            <a:xfrm flipH="1">
              <a:off x="3761578" y="2656499"/>
              <a:ext cx="6605" cy="118439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EBE0622C-93C9-D557-1D71-2B239465B413}"/>
                </a:ext>
              </a:extLst>
            </p:cNvPr>
            <p:cNvCxnSpPr>
              <a:cxnSpLocks/>
              <a:endCxn id="167" idx="0"/>
            </p:cNvCxnSpPr>
            <p:nvPr/>
          </p:nvCxnSpPr>
          <p:spPr>
            <a:xfrm flipH="1">
              <a:off x="3318116" y="2658221"/>
              <a:ext cx="6605" cy="123325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88459D30-B00F-6BE7-2C80-6627D3EC7F94}"/>
              </a:ext>
            </a:extLst>
          </p:cNvPr>
          <p:cNvCxnSpPr>
            <a:cxnSpLocks/>
          </p:cNvCxnSpPr>
          <p:nvPr/>
        </p:nvCxnSpPr>
        <p:spPr>
          <a:xfrm flipV="1">
            <a:off x="6081175" y="812073"/>
            <a:ext cx="22076" cy="161865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29DE9CB7-F9FE-07E4-2050-8AD5BFA99EEA}"/>
              </a:ext>
            </a:extLst>
          </p:cNvPr>
          <p:cNvCxnSpPr>
            <a:cxnSpLocks/>
          </p:cNvCxnSpPr>
          <p:nvPr/>
        </p:nvCxnSpPr>
        <p:spPr>
          <a:xfrm flipV="1">
            <a:off x="7028301" y="812073"/>
            <a:ext cx="11843" cy="16186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Left Brace 203">
            <a:extLst>
              <a:ext uri="{FF2B5EF4-FFF2-40B4-BE49-F238E27FC236}">
                <a16:creationId xmlns:a16="http://schemas.microsoft.com/office/drawing/2014/main" id="{75910976-BEF8-82DC-65E9-C72FA2103928}"/>
              </a:ext>
            </a:extLst>
          </p:cNvPr>
          <p:cNvSpPr/>
          <p:nvPr/>
        </p:nvSpPr>
        <p:spPr>
          <a:xfrm rot="16200000">
            <a:off x="6483607" y="2047664"/>
            <a:ext cx="135164" cy="910788"/>
          </a:xfrm>
          <a:prstGeom prst="leftBrace">
            <a:avLst>
              <a:gd name="adj1" fmla="val 26190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2281ED1B-E0C3-AF07-83BE-C200646164D2}"/>
              </a:ext>
            </a:extLst>
          </p:cNvPr>
          <p:cNvSpPr txBox="1"/>
          <p:nvPr/>
        </p:nvSpPr>
        <p:spPr>
          <a:xfrm>
            <a:off x="5733266" y="2483653"/>
            <a:ext cx="19376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Desired band/channel</a:t>
            </a:r>
          </a:p>
        </p:txBody>
      </p: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732E43C1-3DD8-87D9-146E-3BCC7B879005}"/>
              </a:ext>
            </a:extLst>
          </p:cNvPr>
          <p:cNvCxnSpPr>
            <a:cxnSpLocks/>
          </p:cNvCxnSpPr>
          <p:nvPr/>
        </p:nvCxnSpPr>
        <p:spPr>
          <a:xfrm flipV="1">
            <a:off x="5811791" y="2871662"/>
            <a:ext cx="22076" cy="161865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8FFF382E-0CCC-3D1A-75F5-89DE43B7B6F1}"/>
              </a:ext>
            </a:extLst>
          </p:cNvPr>
          <p:cNvCxnSpPr>
            <a:cxnSpLocks/>
          </p:cNvCxnSpPr>
          <p:nvPr/>
        </p:nvCxnSpPr>
        <p:spPr>
          <a:xfrm flipV="1">
            <a:off x="6758917" y="2871662"/>
            <a:ext cx="11843" cy="16186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Left Brace 259">
            <a:extLst>
              <a:ext uri="{FF2B5EF4-FFF2-40B4-BE49-F238E27FC236}">
                <a16:creationId xmlns:a16="http://schemas.microsoft.com/office/drawing/2014/main" id="{CB6417AF-F38C-15AD-6B8B-E6BC64EC2249}"/>
              </a:ext>
            </a:extLst>
          </p:cNvPr>
          <p:cNvSpPr/>
          <p:nvPr/>
        </p:nvSpPr>
        <p:spPr>
          <a:xfrm rot="16200000">
            <a:off x="6214223" y="4038429"/>
            <a:ext cx="135164" cy="910788"/>
          </a:xfrm>
          <a:prstGeom prst="leftBrace">
            <a:avLst>
              <a:gd name="adj1" fmla="val 26190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DE6EA195-CDAD-A928-ABC2-D500E4CD3D88}"/>
              </a:ext>
            </a:extLst>
          </p:cNvPr>
          <p:cNvSpPr txBox="1"/>
          <p:nvPr/>
        </p:nvSpPr>
        <p:spPr>
          <a:xfrm>
            <a:off x="5463882" y="4503914"/>
            <a:ext cx="19376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Desired band/channel</a:t>
            </a:r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560E0E44-C76B-F0B0-F28B-897F02D89F7B}"/>
              </a:ext>
            </a:extLst>
          </p:cNvPr>
          <p:cNvSpPr/>
          <p:nvPr/>
        </p:nvSpPr>
        <p:spPr>
          <a:xfrm>
            <a:off x="5811021" y="3136729"/>
            <a:ext cx="938400" cy="11599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D9780B40-76B4-0117-E33B-8AB6900BAD34}"/>
              </a:ext>
            </a:extLst>
          </p:cNvPr>
          <p:cNvCxnSpPr/>
          <p:nvPr/>
        </p:nvCxnSpPr>
        <p:spPr>
          <a:xfrm>
            <a:off x="5811021" y="3136729"/>
            <a:ext cx="938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B34E9E18-281E-4099-4C55-24444A56C64B}"/>
              </a:ext>
            </a:extLst>
          </p:cNvPr>
          <p:cNvGrpSpPr/>
          <p:nvPr/>
        </p:nvGrpSpPr>
        <p:grpSpPr>
          <a:xfrm flipH="1">
            <a:off x="5041406" y="4024010"/>
            <a:ext cx="772800" cy="286730"/>
            <a:chOff x="6930559" y="1366622"/>
            <a:chExt cx="684351" cy="994739"/>
          </a:xfrm>
        </p:grpSpPr>
        <p:sp>
          <p:nvSpPr>
            <p:cNvPr id="246" name="Right Triangle 245">
              <a:extLst>
                <a:ext uri="{FF2B5EF4-FFF2-40B4-BE49-F238E27FC236}">
                  <a16:creationId xmlns:a16="http://schemas.microsoft.com/office/drawing/2014/main" id="{375DE2E4-3087-8CDF-D415-56D8F3DFCAD3}"/>
                </a:ext>
              </a:extLst>
            </p:cNvPr>
            <p:cNvSpPr/>
            <p:nvPr/>
          </p:nvSpPr>
          <p:spPr>
            <a:xfrm>
              <a:off x="6930559" y="1379739"/>
              <a:ext cx="684351" cy="981622"/>
            </a:xfrm>
            <a:prstGeom prst="rt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367928A-17D4-EFD1-B056-BFF6D3AE210D}"/>
                </a:ext>
              </a:extLst>
            </p:cNvPr>
            <p:cNvCxnSpPr>
              <a:cxnSpLocks/>
              <a:endCxn id="246" idx="4"/>
            </p:cNvCxnSpPr>
            <p:nvPr/>
          </p:nvCxnSpPr>
          <p:spPr>
            <a:xfrm>
              <a:off x="6933382" y="1366622"/>
              <a:ext cx="681528" cy="99473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1" name="Right Triangle 240">
            <a:extLst>
              <a:ext uri="{FF2B5EF4-FFF2-40B4-BE49-F238E27FC236}">
                <a16:creationId xmlns:a16="http://schemas.microsoft.com/office/drawing/2014/main" id="{1B915612-9C03-F74C-EBD7-3F606C092149}"/>
              </a:ext>
            </a:extLst>
          </p:cNvPr>
          <p:cNvSpPr/>
          <p:nvPr/>
        </p:nvSpPr>
        <p:spPr>
          <a:xfrm>
            <a:off x="6749112" y="3996254"/>
            <a:ext cx="772800" cy="291167"/>
          </a:xfrm>
          <a:prstGeom prst="rt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8D386CCF-B089-F702-420A-0D94BD10A1A8}"/>
              </a:ext>
            </a:extLst>
          </p:cNvPr>
          <p:cNvCxnSpPr>
            <a:cxnSpLocks/>
          </p:cNvCxnSpPr>
          <p:nvPr/>
        </p:nvCxnSpPr>
        <p:spPr>
          <a:xfrm>
            <a:off x="6749421" y="3123978"/>
            <a:ext cx="7577" cy="8649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054F7109-3249-CA5A-CD53-5D70D65B4997}"/>
              </a:ext>
            </a:extLst>
          </p:cNvPr>
          <p:cNvCxnSpPr>
            <a:cxnSpLocks/>
          </p:cNvCxnSpPr>
          <p:nvPr/>
        </p:nvCxnSpPr>
        <p:spPr>
          <a:xfrm>
            <a:off x="5823502" y="3134031"/>
            <a:ext cx="0" cy="88878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35BA2334-2CC5-4839-E6D2-12E430B0E096}"/>
              </a:ext>
            </a:extLst>
          </p:cNvPr>
          <p:cNvCxnSpPr>
            <a:cxnSpLocks/>
          </p:cNvCxnSpPr>
          <p:nvPr/>
        </p:nvCxnSpPr>
        <p:spPr>
          <a:xfrm>
            <a:off x="6749421" y="3993531"/>
            <a:ext cx="772490" cy="3043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D4452F48-BACC-22CE-CA7E-8DF135581B0C}"/>
              </a:ext>
            </a:extLst>
          </p:cNvPr>
          <p:cNvCxnSpPr>
            <a:cxnSpLocks/>
          </p:cNvCxnSpPr>
          <p:nvPr/>
        </p:nvCxnSpPr>
        <p:spPr>
          <a:xfrm flipV="1">
            <a:off x="5032120" y="4297844"/>
            <a:ext cx="3679261" cy="138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6290F408-770D-78F7-2158-CAE15A3C09EC}"/>
              </a:ext>
            </a:extLst>
          </p:cNvPr>
          <p:cNvGrpSpPr/>
          <p:nvPr/>
        </p:nvGrpSpPr>
        <p:grpSpPr>
          <a:xfrm>
            <a:off x="6495162" y="2815947"/>
            <a:ext cx="2067859" cy="3329313"/>
            <a:chOff x="2560175" y="2638845"/>
            <a:chExt cx="2067859" cy="3470139"/>
          </a:xfrm>
        </p:grpSpPr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91EF9B11-6EA3-E484-90AD-97F496B6C1C4}"/>
                </a:ext>
              </a:extLst>
            </p:cNvPr>
            <p:cNvSpPr/>
            <p:nvPr/>
          </p:nvSpPr>
          <p:spPr>
            <a:xfrm>
              <a:off x="3314979" y="2638845"/>
              <a:ext cx="449731" cy="1560758"/>
            </a:xfrm>
            <a:prstGeom prst="rect">
              <a:avLst/>
            </a:prstGeom>
            <a:solidFill>
              <a:srgbClr val="FF0000"/>
            </a:solidFill>
            <a:ln>
              <a:noFill/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67E91BBB-114E-674A-2EA5-637226E3A2A2}"/>
                </a:ext>
              </a:extLst>
            </p:cNvPr>
            <p:cNvCxnSpPr/>
            <p:nvPr/>
          </p:nvCxnSpPr>
          <p:spPr>
            <a:xfrm>
              <a:off x="3314983" y="2648598"/>
              <a:ext cx="456534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39841391-0EB0-CF33-E725-90A339DCB193}"/>
                </a:ext>
              </a:extLst>
            </p:cNvPr>
            <p:cNvGrpSpPr/>
            <p:nvPr/>
          </p:nvGrpSpPr>
          <p:grpSpPr>
            <a:xfrm flipH="1">
              <a:off x="2560175" y="3877306"/>
              <a:ext cx="764640" cy="316990"/>
              <a:chOff x="6924506" y="1336856"/>
              <a:chExt cx="690400" cy="959670"/>
            </a:xfrm>
            <a:solidFill>
              <a:srgbClr val="FF0000"/>
            </a:solidFill>
          </p:grpSpPr>
          <p:sp>
            <p:nvSpPr>
              <p:cNvPr id="256" name="Right Triangle 255">
                <a:extLst>
                  <a:ext uri="{FF2B5EF4-FFF2-40B4-BE49-F238E27FC236}">
                    <a16:creationId xmlns:a16="http://schemas.microsoft.com/office/drawing/2014/main" id="{CEA5B2A1-623A-0A44-7A6B-A67DFAB71ADD}"/>
                  </a:ext>
                </a:extLst>
              </p:cNvPr>
              <p:cNvSpPr/>
              <p:nvPr/>
            </p:nvSpPr>
            <p:spPr>
              <a:xfrm>
                <a:off x="6930555" y="1379742"/>
                <a:ext cx="684351" cy="91678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909EED57-5B6D-88C0-0328-0B7E7A628D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24506" y="1336856"/>
                <a:ext cx="681523" cy="929906"/>
              </a:xfrm>
              <a:prstGeom prst="line">
                <a:avLst/>
              </a:prstGeom>
              <a:grpFill/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2" name="Right Triangle 251">
              <a:extLst>
                <a:ext uri="{FF2B5EF4-FFF2-40B4-BE49-F238E27FC236}">
                  <a16:creationId xmlns:a16="http://schemas.microsoft.com/office/drawing/2014/main" id="{0E125D34-C7DF-C496-D36E-0FBAC800265C}"/>
                </a:ext>
              </a:extLst>
            </p:cNvPr>
            <p:cNvSpPr/>
            <p:nvPr/>
          </p:nvSpPr>
          <p:spPr>
            <a:xfrm>
              <a:off x="3761578" y="3840894"/>
              <a:ext cx="866456" cy="353402"/>
            </a:xfrm>
            <a:prstGeom prst="rt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42EEA21F-77E2-1D7E-37F7-B5F57401913C}"/>
                </a:ext>
              </a:extLst>
            </p:cNvPr>
            <p:cNvCxnSpPr>
              <a:cxnSpLocks/>
              <a:endCxn id="241" idx="4"/>
            </p:cNvCxnSpPr>
            <p:nvPr/>
          </p:nvCxnSpPr>
          <p:spPr>
            <a:xfrm>
              <a:off x="3330682" y="5768263"/>
              <a:ext cx="866456" cy="34072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5BFB868D-F2E7-4A8D-A28F-3189A8EA9C75}"/>
                </a:ext>
              </a:extLst>
            </p:cNvPr>
            <p:cNvCxnSpPr>
              <a:cxnSpLocks/>
              <a:endCxn id="252" idx="0"/>
            </p:cNvCxnSpPr>
            <p:nvPr/>
          </p:nvCxnSpPr>
          <p:spPr>
            <a:xfrm flipH="1">
              <a:off x="3761578" y="2656499"/>
              <a:ext cx="6605" cy="118439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80F81D1C-A6E8-E87B-9C4B-14B6F34F1369}"/>
                </a:ext>
              </a:extLst>
            </p:cNvPr>
            <p:cNvCxnSpPr>
              <a:cxnSpLocks/>
              <a:endCxn id="256" idx="0"/>
            </p:cNvCxnSpPr>
            <p:nvPr/>
          </p:nvCxnSpPr>
          <p:spPr>
            <a:xfrm flipH="1">
              <a:off x="3318116" y="2658221"/>
              <a:ext cx="6605" cy="123325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49A7524-E8E8-EEC7-909B-B3A63E61D65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IN"/>
              <a:t>Rohith Reddy Vennam</a:t>
            </a:r>
          </a:p>
        </p:txBody>
      </p:sp>
    </p:spTree>
    <p:extLst>
      <p:ext uri="{BB962C8B-B14F-4D97-AF65-F5344CB8AC3E}">
        <p14:creationId xmlns:p14="http://schemas.microsoft.com/office/powerpoint/2010/main" val="1049612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" grpId="0" animBg="1"/>
      <p:bldP spid="261" grpId="0"/>
      <p:bldP spid="238" grpId="0" animBg="1"/>
      <p:bldP spid="241" grpId="0" animBg="1"/>
    </p:bldLst>
  </p:timing>
</p:sld>
</file>

<file path=ppt/theme/theme1.xml><?xml version="1.0" encoding="utf-8"?>
<a:theme xmlns:a="http://schemas.openxmlformats.org/drawingml/2006/main" name="Retrospect">
  <a:themeElements>
    <a:clrScheme name="Custom 7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FFC000"/>
      </a:accent1>
      <a:accent2>
        <a:srgbClr val="002060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1511</TotalTime>
  <Words>1468</Words>
  <Application>Microsoft Office PowerPoint</Application>
  <PresentationFormat>On-screen Show (16:9)</PresentationFormat>
  <Paragraphs>340</Paragraphs>
  <Slides>24</Slides>
  <Notes>16</Notes>
  <HiddenSlides>3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Retrospect</vt:lpstr>
      <vt:lpstr>mmSubArray: Enabling Joint Satellite and Terrestrial Networks in Millimeter-wave Bands</vt:lpstr>
      <vt:lpstr>Terrestrial networks (5G)</vt:lpstr>
      <vt:lpstr>Terrestrial networks: Coverage is limited</vt:lpstr>
      <vt:lpstr>Satellite direct-to-device connectivity</vt:lpstr>
      <vt:lpstr>Satellite direct-to-device connectivity: challenges</vt:lpstr>
      <vt:lpstr>Proposed Joint satellite and terrestrial networks (JointNets)</vt:lpstr>
      <vt:lpstr>Two requirements for JointNets</vt:lpstr>
      <vt:lpstr>JointNets challenge: Interference</vt:lpstr>
      <vt:lpstr>Interference: Co-channel and Adjacent channel</vt:lpstr>
      <vt:lpstr>Current approaches to address interference (when nearby)</vt:lpstr>
      <vt:lpstr>Our approach: key insights</vt:lpstr>
      <vt:lpstr>Fundamental problem with phased array</vt:lpstr>
      <vt:lpstr>Proposed mmSubArray solution</vt:lpstr>
      <vt:lpstr>Proposed mmSubArray solution: Beaming non-overlapping band to satellite ground station</vt:lpstr>
      <vt:lpstr>Proposed mmSubArray solution: Suppressing interference and supporting users</vt:lpstr>
      <vt:lpstr>Simulator Results: Beamforming in frequency and space</vt:lpstr>
      <vt:lpstr>Simulator Results: Splitting and Nulling</vt:lpstr>
      <vt:lpstr>Over-the-air experiments: Hardware Setup</vt:lpstr>
      <vt:lpstr>Over-the-air experiments: Results</vt:lpstr>
      <vt:lpstr>mmSubArray Prototype: Demo video</vt:lpstr>
      <vt:lpstr>mmSubArray Enables JointNets</vt:lpstr>
      <vt:lpstr>Additional slides</vt:lpstr>
      <vt:lpstr>Current approaches to address interference: Frequency Separation (Filtering)</vt:lpstr>
      <vt:lpstr>Current approaches to address interference: Angle Separation (Beam nulling)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mmSubArray</dc:title>
  <dc:subject/>
  <dc:creator>Rohith Reddy Vennam</dc:creator>
  <cp:keywords/>
  <dc:description/>
  <cp:lastModifiedBy>Rohith Reddy Vennam</cp:lastModifiedBy>
  <cp:revision>17</cp:revision>
  <dcterms:modified xsi:type="dcterms:W3CDTF">2024-08-04T21:22:28Z</dcterms:modified>
  <cp:category/>
</cp:coreProperties>
</file>

<file path=docProps/thumbnail.jpeg>
</file>